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265" r:id="rId3"/>
    <p:sldId id="258" r:id="rId4"/>
    <p:sldId id="259" r:id="rId5"/>
    <p:sldId id="257" r:id="rId6"/>
    <p:sldId id="267" r:id="rId7"/>
    <p:sldId id="330" r:id="rId8"/>
    <p:sldId id="342" r:id="rId9"/>
    <p:sldId id="274" r:id="rId10"/>
    <p:sldId id="261" r:id="rId11"/>
    <p:sldId id="268" r:id="rId12"/>
    <p:sldId id="262" r:id="rId13"/>
    <p:sldId id="270" r:id="rId14"/>
    <p:sldId id="269" r:id="rId15"/>
    <p:sldId id="263" r:id="rId16"/>
    <p:sldId id="264" r:id="rId17"/>
    <p:sldId id="271" r:id="rId18"/>
    <p:sldId id="272" r:id="rId19"/>
    <p:sldId id="275" r:id="rId20"/>
    <p:sldId id="277" r:id="rId21"/>
    <p:sldId id="278" r:id="rId22"/>
    <p:sldId id="279" r:id="rId23"/>
    <p:sldId id="273" r:id="rId24"/>
    <p:sldId id="341" r:id="rId25"/>
    <p:sldId id="282" r:id="rId26"/>
    <p:sldId id="288" r:id="rId27"/>
    <p:sldId id="281" r:id="rId28"/>
    <p:sldId id="283" r:id="rId29"/>
    <p:sldId id="284" r:id="rId30"/>
    <p:sldId id="286" r:id="rId31"/>
    <p:sldId id="287" r:id="rId32"/>
    <p:sldId id="289" r:id="rId33"/>
    <p:sldId id="290" r:id="rId34"/>
    <p:sldId id="291" r:id="rId35"/>
    <p:sldId id="293" r:id="rId36"/>
    <p:sldId id="292" r:id="rId37"/>
    <p:sldId id="303" r:id="rId38"/>
    <p:sldId id="296" r:id="rId39"/>
    <p:sldId id="297" r:id="rId40"/>
    <p:sldId id="299" r:id="rId41"/>
    <p:sldId id="340" r:id="rId42"/>
    <p:sldId id="301" r:id="rId43"/>
    <p:sldId id="305" r:id="rId44"/>
    <p:sldId id="304" r:id="rId45"/>
    <p:sldId id="308" r:id="rId46"/>
    <p:sldId id="335" r:id="rId47"/>
    <p:sldId id="336" r:id="rId48"/>
    <p:sldId id="337" r:id="rId49"/>
    <p:sldId id="338" r:id="rId50"/>
    <p:sldId id="339" r:id="rId51"/>
    <p:sldId id="312" r:id="rId52"/>
    <p:sldId id="310" r:id="rId53"/>
    <p:sldId id="311" r:id="rId54"/>
    <p:sldId id="331" r:id="rId55"/>
    <p:sldId id="302" r:id="rId56"/>
    <p:sldId id="313" r:id="rId57"/>
    <p:sldId id="314" r:id="rId58"/>
    <p:sldId id="315" r:id="rId59"/>
    <p:sldId id="316" r:id="rId60"/>
    <p:sldId id="318" r:id="rId61"/>
    <p:sldId id="319" r:id="rId62"/>
    <p:sldId id="320" r:id="rId63"/>
    <p:sldId id="329" r:id="rId64"/>
    <p:sldId id="321" r:id="rId65"/>
    <p:sldId id="323" r:id="rId66"/>
    <p:sldId id="322" r:id="rId67"/>
    <p:sldId id="328" r:id="rId68"/>
    <p:sldId id="333" r:id="rId69"/>
    <p:sldId id="326" r:id="rId70"/>
    <p:sldId id="334" r:id="rId71"/>
    <p:sldId id="332"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C30"/>
    <a:srgbClr val="1145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386" autoAdjust="0"/>
  </p:normalViewPr>
  <p:slideViewPr>
    <p:cSldViewPr>
      <p:cViewPr varScale="1">
        <p:scale>
          <a:sx n="73" d="100"/>
          <a:sy n="73" d="100"/>
        </p:scale>
        <p:origin x="1694" y="58"/>
      </p:cViewPr>
      <p:guideLst>
        <p:guide orient="horz" pos="2160"/>
        <p:guide pos="2880"/>
      </p:guideLst>
    </p:cSldViewPr>
  </p:slideViewPr>
  <p:outlineViewPr>
    <p:cViewPr>
      <p:scale>
        <a:sx n="33" d="100"/>
        <a:sy n="33" d="100"/>
      </p:scale>
      <p:origin x="0" y="-5832"/>
    </p:cViewPr>
  </p:outlineViewPr>
  <p:notesTextViewPr>
    <p:cViewPr>
      <p:scale>
        <a:sx n="100" d="100"/>
        <a:sy n="100" d="100"/>
      </p:scale>
      <p:origin x="0" y="0"/>
    </p:cViewPr>
  </p:notesTextViewPr>
  <p:notesViewPr>
    <p:cSldViewPr>
      <p:cViewPr varScale="1">
        <p:scale>
          <a:sx n="65" d="100"/>
          <a:sy n="65" d="100"/>
        </p:scale>
        <p:origin x="3082"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65858-83C0-4468-92DA-E2BCD9CB8047}" type="datetimeFigureOut">
              <a:rPr lang="el-GR" smtClean="0"/>
              <a:t>10/4/2014</a:t>
            </a:fld>
            <a:endParaRPr lang="el-G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B7EC16-0208-437D-9D9D-8CC9AC5D0FD7}" type="slidenum">
              <a:rPr lang="el-GR" smtClean="0"/>
              <a:t>‹#›</a:t>
            </a:fld>
            <a:endParaRPr lang="el-GR"/>
          </a:p>
        </p:txBody>
      </p:sp>
    </p:spTree>
    <p:extLst>
      <p:ext uri="{BB962C8B-B14F-4D97-AF65-F5344CB8AC3E}">
        <p14:creationId xmlns:p14="http://schemas.microsoft.com/office/powerpoint/2010/main" val="1715937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1FB24-24D9-495C-B123-4FA2CCBF9B0F}" type="datetimeFigureOut">
              <a:rPr lang="el-GR" smtClean="0"/>
              <a:t>10/4/2014</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0C6C2-FC4F-4C85-8B55-DE58A0461605}" type="slidenum">
              <a:rPr lang="el-GR" smtClean="0"/>
              <a:t>‹#›</a:t>
            </a:fld>
            <a:endParaRPr lang="el-GR"/>
          </a:p>
        </p:txBody>
      </p:sp>
    </p:spTree>
    <p:extLst>
      <p:ext uri="{BB962C8B-B14F-4D97-AF65-F5344CB8AC3E}">
        <p14:creationId xmlns:p14="http://schemas.microsoft.com/office/powerpoint/2010/main" val="2826251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8" Type="http://schemas.openxmlformats.org/officeDocument/2006/relationships/hyperlink" Target="http://www.orokliniproject.org/" TargetMode="External"/><Relationship Id="rId3" Type="http://schemas.openxmlformats.org/officeDocument/2006/relationships/hyperlink" Target="http://www.moi.gov.cy/moi/wildlife/wildlife_new.nsf" TargetMode="External"/><Relationship Id="rId7" Type="http://schemas.openxmlformats.org/officeDocument/2006/relationships/hyperlink" Target="http://www.voroklini.org/" TargetMode="External"/><Relationship Id="rId2" Type="http://schemas.openxmlformats.org/officeDocument/2006/relationships/slide" Target="../slides/slide71.xml"/><Relationship Id="rId1" Type="http://schemas.openxmlformats.org/officeDocument/2006/relationships/notesMaster" Target="../notesMasters/notesMaster1.xml"/><Relationship Id="rId6" Type="http://schemas.openxmlformats.org/officeDocument/2006/relationships/hyperlink" Target="http://www.moa.gov.cy/moa/fd/fd.nsf" TargetMode="External"/><Relationship Id="rId5" Type="http://schemas.openxmlformats.org/officeDocument/2006/relationships/hyperlink" Target="http://www.moa.gov.cy/moa/environment/environment.nsf" TargetMode="External"/><Relationship Id="rId4" Type="http://schemas.openxmlformats.org/officeDocument/2006/relationships/hyperlink" Target="http://www.birdlifecyprus.or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a:t>
            </a:fld>
            <a:endParaRPr lang="el-GR"/>
          </a:p>
        </p:txBody>
      </p:sp>
    </p:spTree>
    <p:extLst>
      <p:ext uri="{BB962C8B-B14F-4D97-AF65-F5344CB8AC3E}">
        <p14:creationId xmlns:p14="http://schemas.microsoft.com/office/powerpoint/2010/main" val="269254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Αξία της βιοποικιλότητας</a:t>
            </a:r>
          </a:p>
          <a:p>
            <a:r>
              <a:rPr lang="el-GR" b="1" dirty="0" smtClean="0"/>
              <a:t>Τροφή</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Τόσο</a:t>
            </a:r>
            <a:r>
              <a:rPr lang="el-GR" baseline="0" dirty="0" smtClean="0"/>
              <a:t> τα ζώα όσο και τα φυτά μας παρέχουν μια μεγάλη ποικιλία τροφίμων.</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1. Φρούτα &amp; λαχανικά</a:t>
            </a:r>
            <a:r>
              <a:rPr lang="el-GR" baseline="0" dirty="0" smtClean="0"/>
              <a:t> - </a:t>
            </a:r>
            <a:r>
              <a:rPr lang="en-US" baseline="0" dirty="0" smtClean="0"/>
              <a:t>http://blog.johnstonhealth.org/2013/08/15/fruits-and-vegetables-how-much-do-you-need/</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2. Ψωμί - </a:t>
            </a:r>
            <a:r>
              <a:rPr lang="en-US" baseline="0" dirty="0" smtClean="0"/>
              <a:t>http://www.flashrolls.com/wallpaper/album/bread-vol-5</a:t>
            </a:r>
            <a:endParaRPr lang="el-GR" dirty="0" smtClean="0"/>
          </a:p>
          <a:p>
            <a:r>
              <a:rPr lang="el-GR" baseline="0" dirty="0" smtClean="0"/>
              <a:t>3. Κρέας - </a:t>
            </a:r>
            <a:r>
              <a:rPr lang="en-US" baseline="0" dirty="0" smtClean="0"/>
              <a:t>http://www.chronicle.co.zw/concern-over-food-imports-2/</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4. Ξηροί καρποί - </a:t>
            </a:r>
            <a:r>
              <a:rPr lang="en-US" sz="1200" b="0" i="0" u="none" strike="noStrike" kern="1200" dirty="0" smtClean="0">
                <a:solidFill>
                  <a:schemeClr val="tx1"/>
                </a:solidFill>
                <a:effectLst/>
                <a:latin typeface="+mn-lt"/>
                <a:ea typeface="+mn-ea"/>
                <a:cs typeface="+mn-cs"/>
              </a:rPr>
              <a:t>http://www.123rf.com/photo_13043992_mix-nuts--walnuts-hazelnuts-almonds-on-a-white-background.html</a:t>
            </a:r>
            <a:endParaRPr lang="el-GR" sz="1200" b="0" i="0" u="none" strike="noStrike"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10</a:t>
            </a:fld>
            <a:endParaRPr lang="el-GR"/>
          </a:p>
        </p:txBody>
      </p:sp>
    </p:spTree>
    <p:extLst>
      <p:ext uri="{BB962C8B-B14F-4D97-AF65-F5344CB8AC3E}">
        <p14:creationId xmlns:p14="http://schemas.microsoft.com/office/powerpoint/2010/main" val="1115248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 της βιοποικιλότητας</a:t>
            </a:r>
          </a:p>
          <a:p>
            <a:r>
              <a:rPr lang="el-GR" b="1" dirty="0" smtClean="0"/>
              <a:t>Ξυλεία</a:t>
            </a:r>
          </a:p>
          <a:p>
            <a:r>
              <a:rPr lang="el-GR" b="0" dirty="0" smtClean="0"/>
              <a:t>Η</a:t>
            </a:r>
            <a:r>
              <a:rPr lang="el-GR" b="0" baseline="0" dirty="0" smtClean="0"/>
              <a:t> ξυλεία που παίρνουμε από τα δέντρα είναι πολύ σημαντική πρώτη ύλη, η οποία χρησιμοποιείται ποικιλοτρόπως από τον άνθρωπο.</a:t>
            </a:r>
            <a:endParaRPr lang="el-GR" b="0" dirty="0" smtClean="0"/>
          </a:p>
          <a:p>
            <a:r>
              <a:rPr lang="el-GR" dirty="0" smtClean="0"/>
              <a:t>1. Ξυλεία – </a:t>
            </a:r>
            <a:r>
              <a:rPr lang="en-US" dirty="0" smtClean="0"/>
              <a:t>http://ukzambians.co.uk/home/2013/01/07/state-set-to-lift-timber-export-ban-2/</a:t>
            </a:r>
            <a:endParaRPr lang="el-GR" dirty="0" smtClean="0"/>
          </a:p>
          <a:p>
            <a:r>
              <a:rPr lang="el-GR" dirty="0" smtClean="0"/>
              <a:t>2. Σπίτια - </a:t>
            </a:r>
            <a:r>
              <a:rPr lang="en-US" dirty="0" smtClean="0"/>
              <a:t>http://www.fordaq.com/fordaq/srvAuctionView.html?AucTIid=17919966</a:t>
            </a:r>
            <a:endParaRPr lang="el-GR" dirty="0" smtClean="0"/>
          </a:p>
          <a:p>
            <a:r>
              <a:rPr lang="el-GR" dirty="0" smtClean="0"/>
              <a:t>3. Έπιπλα - </a:t>
            </a:r>
            <a:r>
              <a:rPr lang="en-US" dirty="0" smtClean="0"/>
              <a:t>http://www.finehomebuilding.com/item/9409/alaskan-timber-frame-workshop</a:t>
            </a:r>
            <a:endParaRPr lang="el-GR" dirty="0" smtClean="0"/>
          </a:p>
          <a:p>
            <a:r>
              <a:rPr lang="el-GR" dirty="0" smtClean="0"/>
              <a:t>4. Παιχνίδια - </a:t>
            </a:r>
            <a:r>
              <a:rPr lang="en-US" dirty="0" smtClean="0"/>
              <a:t>http://www.kidsbabydesign.com/wooden-toys/the-best-wooden-baby-toys/</a:t>
            </a:r>
            <a:endParaRPr lang="el-GR" dirty="0" smtClean="0"/>
          </a:p>
          <a:p>
            <a:r>
              <a:rPr lang="el-GR" baseline="0" dirty="0" smtClean="0"/>
              <a:t>5. Γραφική ύλη - </a:t>
            </a:r>
            <a:r>
              <a:rPr lang="en-US" baseline="0" dirty="0" smtClean="0"/>
              <a:t>https://courses.isucomm.iastate.edu/course/view.php?id=2595</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6. Πιάνο</a:t>
            </a:r>
            <a:r>
              <a:rPr lang="el-GR" baseline="0" dirty="0" smtClean="0"/>
              <a:t> - </a:t>
            </a:r>
            <a:r>
              <a:rPr lang="en-US" baseline="0" dirty="0" smtClean="0"/>
              <a:t>http://www.deanorgans.co.uk/music-boxes-order_miniatureinstruments_gft1002.htm</a:t>
            </a:r>
            <a:endParaRPr lang="el-GR" baseline="0"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11</a:t>
            </a:fld>
            <a:endParaRPr lang="el-GR"/>
          </a:p>
        </p:txBody>
      </p:sp>
    </p:spTree>
    <p:extLst>
      <p:ext uri="{BB962C8B-B14F-4D97-AF65-F5344CB8AC3E}">
        <p14:creationId xmlns:p14="http://schemas.microsoft.com/office/powerpoint/2010/main" val="427023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Αξία</a:t>
            </a:r>
            <a:r>
              <a:rPr lang="el-GR" b="1" baseline="0" dirty="0" smtClean="0"/>
              <a:t> της βιοποικιλότητας</a:t>
            </a:r>
          </a:p>
          <a:p>
            <a:r>
              <a:rPr lang="el-GR" b="1" baseline="0" dirty="0" smtClean="0"/>
              <a:t>Ρουχισμός</a:t>
            </a:r>
          </a:p>
          <a:p>
            <a:r>
              <a:rPr lang="el-GR" b="0" baseline="0" dirty="0" smtClean="0"/>
              <a:t>Πολλά είδη ρουχισμού προέρχονται από συστατικά της </a:t>
            </a:r>
            <a:r>
              <a:rPr lang="el-GR" b="0" baseline="0" dirty="0" err="1" smtClean="0"/>
              <a:t>βιοποιλιλότητας</a:t>
            </a:r>
            <a:r>
              <a:rPr lang="el-GR" b="0" baseline="0" dirty="0" smtClean="0"/>
              <a:t>.</a:t>
            </a:r>
          </a:p>
          <a:p>
            <a:r>
              <a:rPr lang="el-GR" b="0" baseline="0" dirty="0" smtClean="0"/>
              <a:t>1. </a:t>
            </a:r>
            <a:r>
              <a:rPr lang="el-GR" b="0" dirty="0" smtClean="0"/>
              <a:t>Βαμβακόδεντρο</a:t>
            </a:r>
            <a:r>
              <a:rPr lang="el-GR" baseline="0" dirty="0" smtClean="0"/>
              <a:t> - </a:t>
            </a:r>
            <a:r>
              <a:rPr lang="en-US" baseline="0" dirty="0" smtClean="0"/>
              <a:t>http://www.cottonman.com/cotton_bolls.htm</a:t>
            </a:r>
            <a:endParaRPr lang="el-GR" baseline="0" dirty="0" smtClean="0"/>
          </a:p>
          <a:p>
            <a:r>
              <a:rPr lang="el-GR" baseline="0" dirty="0" smtClean="0"/>
              <a:t>2. Βαμβακερά ρούχα - </a:t>
            </a:r>
            <a:r>
              <a:rPr lang="en-US" baseline="0" dirty="0" smtClean="0"/>
              <a:t>http://kbyhebrewcamp.wordpress.com/2013/06/05/what-will-your-kids-wear-this-summer-a-fashion-guide-for-fashionable-kids/</a:t>
            </a:r>
            <a:endParaRPr lang="el-GR" baseline="0" dirty="0" smtClean="0"/>
          </a:p>
          <a:p>
            <a:r>
              <a:rPr lang="el-GR" baseline="0" dirty="0" smtClean="0"/>
              <a:t>3. Μεταξοσκώληκας - </a:t>
            </a:r>
            <a:r>
              <a:rPr lang="en-US" baseline="0" dirty="0" smtClean="0"/>
              <a:t>http://www.ecouterre.com/silkworms-fed-on-green-dyed-leaf-diet-spin-naturally-colored-silk/silkworm-silk-2/</a:t>
            </a:r>
            <a:r>
              <a:rPr lang="el-GR" baseline="0" dirty="0" smtClean="0"/>
              <a:t>Παπούτσια από δέρμα – </a:t>
            </a:r>
            <a:r>
              <a:rPr lang="en-US" baseline="0" dirty="0" smtClean="0"/>
              <a:t>http://www.ebay.co.uk/itm/KIDS-BOYS-BLACK-LEATHER-SCHOOL-SHOES-VELCRO-SIZE-9-13-/160626331127</a:t>
            </a:r>
            <a:endParaRPr lang="el-GR" baseline="0" dirty="0" smtClean="0"/>
          </a:p>
          <a:p>
            <a:r>
              <a:rPr lang="el-GR" baseline="0" dirty="0" smtClean="0"/>
              <a:t>4. Υφάσματα από μετάξι - </a:t>
            </a:r>
            <a:r>
              <a:rPr lang="en-US" baseline="0" dirty="0" smtClean="0"/>
              <a:t>http://empiremagic.com/?l=t&amp;pageStewardLink=6418</a:t>
            </a:r>
            <a:endParaRPr lang="el-GR" baseline="0" dirty="0" smtClean="0"/>
          </a:p>
          <a:p>
            <a:r>
              <a:rPr lang="el-GR" baseline="0" dirty="0" smtClean="0"/>
              <a:t>5. Πρόβατα για μαλλί - </a:t>
            </a:r>
            <a:r>
              <a:rPr lang="en-US" baseline="0" dirty="0" smtClean="0"/>
              <a:t>http://www.visualphotos.com/image/2x4513979/young_farmers_shearing_sheep_for_wool_in_barn</a:t>
            </a:r>
            <a:endParaRPr lang="el-GR" baseline="0" dirty="0" smtClean="0"/>
          </a:p>
          <a:p>
            <a:r>
              <a:rPr lang="el-GR" baseline="0" dirty="0" smtClean="0"/>
              <a:t>6. </a:t>
            </a:r>
            <a:r>
              <a:rPr lang="el-GR" baseline="0" dirty="0" err="1" smtClean="0"/>
              <a:t>Πρϊόντα</a:t>
            </a:r>
            <a:r>
              <a:rPr lang="el-GR" baseline="0" dirty="0" smtClean="0"/>
              <a:t> από μαλλί - </a:t>
            </a:r>
            <a:r>
              <a:rPr lang="en-US" baseline="0" dirty="0" smtClean="0"/>
              <a:t>http://www.mixmag.net/fashion/fashion-news/emu-australia-winter-warmers</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12</a:t>
            </a:fld>
            <a:endParaRPr lang="el-GR"/>
          </a:p>
        </p:txBody>
      </p:sp>
    </p:spTree>
    <p:extLst>
      <p:ext uri="{BB962C8B-B14F-4D97-AF65-F5344CB8AC3E}">
        <p14:creationId xmlns:p14="http://schemas.microsoft.com/office/powerpoint/2010/main" val="2775817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a:t>
            </a:r>
            <a:r>
              <a:rPr lang="el-GR" b="1" baseline="0" dirty="0" smtClean="0"/>
              <a:t> της βιοποικιλότητας</a:t>
            </a:r>
          </a:p>
          <a:p>
            <a:r>
              <a:rPr lang="el-GR" b="1" dirty="0" smtClean="0"/>
              <a:t>Φαρμακευτική</a:t>
            </a:r>
          </a:p>
          <a:p>
            <a:r>
              <a:rPr lang="el-GR" b="0" dirty="0" smtClean="0"/>
              <a:t>Συστατικά</a:t>
            </a:r>
            <a:r>
              <a:rPr lang="el-GR" b="0" baseline="0" dirty="0" smtClean="0"/>
              <a:t> (ουσίες) φυτικής και ζωικής προέλευσης συμβάλουν στην κατασκευή φαρμάκων σημαντικών για την υγεία των ανθρώπων.</a:t>
            </a:r>
            <a:endParaRPr lang="el-GR" b="0" dirty="0" smtClean="0"/>
          </a:p>
          <a:p>
            <a:r>
              <a:rPr lang="el-GR" dirty="0" smtClean="0"/>
              <a:t>1. Φυτικά</a:t>
            </a:r>
            <a:r>
              <a:rPr lang="el-GR" baseline="0" dirty="0" smtClean="0"/>
              <a:t> φ</a:t>
            </a:r>
            <a:r>
              <a:rPr lang="el-GR" dirty="0" smtClean="0"/>
              <a:t>άρμακα - </a:t>
            </a:r>
            <a:r>
              <a:rPr lang="en-US" dirty="0" smtClean="0"/>
              <a:t>http://www.shape.gr/ygeia/enallaktikes-therapeies/votana-omoiopathitika-farmaka.html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13</a:t>
            </a:fld>
            <a:endParaRPr lang="el-GR"/>
          </a:p>
        </p:txBody>
      </p:sp>
    </p:spTree>
    <p:extLst>
      <p:ext uri="{BB962C8B-B14F-4D97-AF65-F5344CB8AC3E}">
        <p14:creationId xmlns:p14="http://schemas.microsoft.com/office/powerpoint/2010/main" val="2738272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a:t>
            </a:r>
            <a:r>
              <a:rPr lang="el-GR" b="1" baseline="0" dirty="0" smtClean="0"/>
              <a:t> της βιοποικιλότητας</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smtClean="0"/>
              <a:t>Βιομηχανικά προϊόντα</a:t>
            </a:r>
            <a:endParaRPr lang="el-GR" b="1" dirty="0" smtClean="0"/>
          </a:p>
          <a:p>
            <a:r>
              <a:rPr lang="el-GR" dirty="0" smtClean="0"/>
              <a:t>Μεγάλη ποικιλία βιομηχανικών προϊόντων προέρχεται από συστατικά</a:t>
            </a:r>
            <a:r>
              <a:rPr lang="el-GR" baseline="0" dirty="0" smtClean="0"/>
              <a:t> της </a:t>
            </a:r>
            <a:r>
              <a:rPr lang="el-GR" baseline="0" dirty="0" err="1" smtClean="0"/>
              <a:t>βιοποικιλότηας</a:t>
            </a:r>
            <a:r>
              <a:rPr lang="el-GR" baseline="0" dirty="0" smtClean="0"/>
              <a:t>.</a:t>
            </a:r>
            <a:endParaRPr lang="el-GR" dirty="0" smtClean="0"/>
          </a:p>
          <a:p>
            <a:r>
              <a:rPr lang="el-GR" dirty="0" smtClean="0"/>
              <a:t>1. Πετρέλαιο - </a:t>
            </a:r>
            <a:r>
              <a:rPr lang="en-US" dirty="0" smtClean="0"/>
              <a:t>http://www.voria.gr/index.php?module=news&amp;func=display&amp;sid=152587</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2.</a:t>
            </a:r>
            <a:r>
              <a:rPr lang="el-GR" baseline="0" dirty="0" smtClean="0"/>
              <a:t> </a:t>
            </a:r>
            <a:r>
              <a:rPr lang="el-GR" dirty="0" smtClean="0"/>
              <a:t>Φελλός - </a:t>
            </a:r>
            <a:r>
              <a:rPr lang="en-US" dirty="0" smtClean="0"/>
              <a:t>http://en.wikipedia.org/wiki/Quercus_suber</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3. Αρώματα - </a:t>
            </a:r>
            <a:r>
              <a:rPr lang="en-US" baseline="0" dirty="0" smtClean="0"/>
              <a:t>http://www.glossdaily.com/blogs/glossdaily/category/trends/fragrance/</a:t>
            </a:r>
            <a:endParaRPr lang="el-GR" dirty="0" smtClean="0"/>
          </a:p>
          <a:p>
            <a:r>
              <a:rPr lang="el-GR" dirty="0" smtClean="0"/>
              <a:t>4. Καουτσούκ - </a:t>
            </a:r>
            <a:r>
              <a:rPr lang="en-US" dirty="0" smtClean="0"/>
              <a:t>http://www.back-to-nature.gr/2013/01/parthenium-argentatum.html</a:t>
            </a:r>
            <a:endParaRPr lang="el-GR" dirty="0" smtClean="0"/>
          </a:p>
          <a:p>
            <a:r>
              <a:rPr lang="el-GR" dirty="0" smtClean="0"/>
              <a:t>5. Φυσικές</a:t>
            </a:r>
            <a:r>
              <a:rPr lang="el-GR" baseline="0" dirty="0" smtClean="0"/>
              <a:t> χρωστικές - </a:t>
            </a:r>
            <a:r>
              <a:rPr lang="en-US" baseline="0" dirty="0" smtClean="0"/>
              <a:t>http://thetravelerscollective.com/2013/05/16/natural-dye-a-one-step-process/</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6. Ρητίνη δέντρου - </a:t>
            </a:r>
            <a:r>
              <a:rPr lang="en-US" dirty="0" smtClean="0"/>
              <a:t>http://www.servitoros.gr/education/view.php/12/185/</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14</a:t>
            </a:fld>
            <a:endParaRPr lang="el-GR"/>
          </a:p>
        </p:txBody>
      </p:sp>
    </p:spTree>
    <p:extLst>
      <p:ext uri="{BB962C8B-B14F-4D97-AF65-F5344CB8AC3E}">
        <p14:creationId xmlns:p14="http://schemas.microsoft.com/office/powerpoint/2010/main" val="319326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a:t>
            </a:r>
            <a:r>
              <a:rPr lang="el-GR" b="1" baseline="0" dirty="0" smtClean="0"/>
              <a:t> της βιοποικιλότητας</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smtClean="0"/>
              <a:t>Βιομηχανικά προϊόντα – ρητίνη</a:t>
            </a:r>
            <a:endParaRPr lang="el-GR"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0" baseline="0" dirty="0" smtClean="0"/>
              <a:t>Από την αξιοποίηση της ρητίνης κατασκευάζεται μεγάλος αριθμός προϊόντων χρήσιμων για τον άνθρωπο.</a:t>
            </a:r>
            <a:endParaRPr lang="el-GR" dirty="0" smtClean="0"/>
          </a:p>
          <a:p>
            <a:r>
              <a:rPr lang="el-GR" dirty="0" smtClean="0"/>
              <a:t>1. Ρητίνη δέντρου - </a:t>
            </a:r>
            <a:r>
              <a:rPr lang="en-US" dirty="0" smtClean="0"/>
              <a:t>http://www.servitoros.gr/education/view.php/12/185/</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2. Χρώματα - </a:t>
            </a:r>
            <a:r>
              <a:rPr lang="en-US" baseline="0" dirty="0" smtClean="0"/>
              <a:t>http://www.polyvore.com/bobbi_brown_lip_color_rum/thing?id=57786813</a:t>
            </a:r>
            <a:endParaRPr lang="el-GR" dirty="0" smtClean="0"/>
          </a:p>
          <a:p>
            <a:r>
              <a:rPr lang="el-GR" dirty="0" smtClean="0"/>
              <a:t>3. Σφραγίσματα</a:t>
            </a:r>
            <a:r>
              <a:rPr lang="el-GR" baseline="0" dirty="0" smtClean="0"/>
              <a:t> &amp; τεχνητά δόντια- </a:t>
            </a:r>
            <a:r>
              <a:rPr lang="en-US" baseline="0" dirty="0" smtClean="0"/>
              <a:t>http://www.nrvdental.co/2012/10/blacksburg-dentist-discusses-dental-fillings/</a:t>
            </a:r>
            <a:endParaRPr lang="el-GR" baseline="0" dirty="0" smtClean="0"/>
          </a:p>
          <a:p>
            <a:r>
              <a:rPr lang="el-GR" baseline="0" dirty="0" smtClean="0"/>
              <a:t>4. Πλαστικά - </a:t>
            </a:r>
            <a:r>
              <a:rPr lang="en-US" baseline="0" dirty="0" smtClean="0"/>
              <a:t>http://www.indiamart.com/miraj-pipes-fittings/swr-upvc-pipe-fitting.html</a:t>
            </a:r>
            <a:endParaRPr lang="el-GR" baseline="0" dirty="0" smtClean="0"/>
          </a:p>
          <a:p>
            <a:r>
              <a:rPr lang="el-GR" dirty="0" smtClean="0"/>
              <a:t>5. Ποτά - </a:t>
            </a:r>
            <a:r>
              <a:rPr lang="en-US" dirty="0" smtClean="0"/>
              <a:t>http://www.absolutdrinks.com/en/drinks/with/raisin/</a:t>
            </a:r>
            <a:endParaRPr lang="el-GR" dirty="0" smtClean="0"/>
          </a:p>
          <a:p>
            <a:r>
              <a:rPr lang="el-GR" baseline="0" dirty="0" smtClean="0"/>
              <a:t>6. Καλλυντικά - </a:t>
            </a:r>
            <a:r>
              <a:rPr lang="en-US" baseline="0" dirty="0" smtClean="0"/>
              <a:t>http://www.myntra.com/lipstick/loreal/loreal-colour-riche-raisin-rapture-lipstick-892/62106/buy</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7. Κεριά - </a:t>
            </a:r>
            <a:r>
              <a:rPr lang="en-US" baseline="0" dirty="0" smtClean="0"/>
              <a:t>http://www.keystonecandle.com/oatmeal-raisin-cookie-scented-pan-candles.html</a:t>
            </a:r>
            <a:endParaRPr lang="el-GR" baseline="0"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15</a:t>
            </a:fld>
            <a:endParaRPr lang="el-GR"/>
          </a:p>
        </p:txBody>
      </p:sp>
    </p:spTree>
    <p:extLst>
      <p:ext uri="{BB962C8B-B14F-4D97-AF65-F5344CB8AC3E}">
        <p14:creationId xmlns:p14="http://schemas.microsoft.com/office/powerpoint/2010/main" val="4274568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a:t>
            </a:r>
            <a:r>
              <a:rPr lang="el-GR" b="1" baseline="0" dirty="0" smtClean="0"/>
              <a:t> της βιοποικιλότητας</a:t>
            </a:r>
          </a:p>
          <a:p>
            <a:pPr marL="0" marR="0" indent="0" algn="l" defTabSz="914400" rtl="0" eaLnBrk="1" fontAlgn="auto" latinLnBrk="0" hangingPunct="1">
              <a:lnSpc>
                <a:spcPct val="100000"/>
              </a:lnSpc>
              <a:spcBef>
                <a:spcPts val="0"/>
              </a:spcBef>
              <a:spcAft>
                <a:spcPts val="0"/>
              </a:spcAft>
              <a:buClrTx/>
              <a:buSzTx/>
              <a:buFontTx/>
              <a:buNone/>
              <a:tabLst/>
              <a:defRPr/>
            </a:pPr>
            <a:r>
              <a:rPr lang="el-GR" b="1" baseline="0" dirty="0" smtClean="0"/>
              <a:t>Βιομηχανικά προϊόντα – φελλός</a:t>
            </a:r>
            <a:endParaRPr lang="el-GR"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0" baseline="0" dirty="0" smtClean="0"/>
              <a:t>Από την αξιοποίηση του φελλού κατασκευάζεται μεγάλος αριθμός προϊόντων χρήσιμων για τον άνθρωπο.</a:t>
            </a:r>
            <a:endParaRPr lang="el-GR" dirty="0" smtClean="0"/>
          </a:p>
          <a:p>
            <a:r>
              <a:rPr lang="el-GR" dirty="0" smtClean="0"/>
              <a:t>1. Φελλός - </a:t>
            </a:r>
            <a:r>
              <a:rPr lang="en-US" dirty="0" smtClean="0"/>
              <a:t>http://en.wikipedia.org/wiki/Quercus_suber</a:t>
            </a:r>
            <a:endParaRPr lang="el-GR" dirty="0" smtClean="0"/>
          </a:p>
          <a:p>
            <a:r>
              <a:rPr lang="el-GR" dirty="0" smtClean="0"/>
              <a:t>2. </a:t>
            </a:r>
            <a:r>
              <a:rPr lang="el-GR" dirty="0" err="1" smtClean="0"/>
              <a:t>Πόματα</a:t>
            </a:r>
            <a:r>
              <a:rPr lang="el-GR" baseline="0" dirty="0" smtClean="0"/>
              <a:t> μπουκαλιών - </a:t>
            </a:r>
            <a:r>
              <a:rPr lang="en-US" baseline="0" dirty="0" smtClean="0"/>
              <a:t>http://www.indiamart.com/pearlindustries/cork-products.html</a:t>
            </a:r>
            <a:endParaRPr lang="el-GR" baseline="0" dirty="0" smtClean="0"/>
          </a:p>
          <a:p>
            <a:r>
              <a:rPr lang="el-GR" baseline="0" dirty="0" smtClean="0"/>
              <a:t>3. Πινακίδες - </a:t>
            </a:r>
            <a:r>
              <a:rPr lang="en-US" baseline="0" dirty="0" smtClean="0"/>
              <a:t>http://www.bangorcork.com/</a:t>
            </a:r>
            <a:endParaRPr lang="el-GR" baseline="0" dirty="0" smtClean="0"/>
          </a:p>
          <a:p>
            <a:r>
              <a:rPr lang="el-GR" dirty="0" smtClean="0"/>
              <a:t>4. Ματ ποτηριών</a:t>
            </a:r>
            <a:r>
              <a:rPr lang="el-GR" baseline="0" dirty="0" smtClean="0"/>
              <a:t> - </a:t>
            </a:r>
            <a:r>
              <a:rPr lang="en-US" baseline="0" dirty="0" smtClean="0"/>
              <a:t>http://www.ponoko.com/design-your-own/products/bamboo-coaster-holder-with-cork-coasters-3566</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5. Υποδήματα - </a:t>
            </a:r>
            <a:r>
              <a:rPr lang="en-US" dirty="0" smtClean="0"/>
              <a:t>http://www.heels.com/womens-shoes/taiga-bright-blue-cork.html</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16</a:t>
            </a:fld>
            <a:endParaRPr lang="el-GR"/>
          </a:p>
        </p:txBody>
      </p:sp>
    </p:spTree>
    <p:extLst>
      <p:ext uri="{BB962C8B-B14F-4D97-AF65-F5344CB8AC3E}">
        <p14:creationId xmlns:p14="http://schemas.microsoft.com/office/powerpoint/2010/main" val="1201831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Αξία</a:t>
            </a:r>
            <a:r>
              <a:rPr lang="el-GR" b="1" baseline="0" dirty="0" smtClean="0"/>
              <a:t> της βιοποικιλότητας</a:t>
            </a:r>
          </a:p>
          <a:p>
            <a:r>
              <a:rPr lang="el-GR" b="1" baseline="0" dirty="0" smtClean="0"/>
              <a:t>Αναψυχή</a:t>
            </a:r>
          </a:p>
          <a:p>
            <a:r>
              <a:rPr lang="el-GR" b="0" baseline="0" dirty="0" smtClean="0"/>
              <a:t>Διάφορες δραστηριότητες αναψυχής του ανθρώπου συνδέονται άμεσα με το φυσικό περιβάλλον.</a:t>
            </a:r>
            <a:endParaRPr lang="el-GR" b="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dirty="0" err="1" smtClean="0"/>
              <a:t>Οικοτουρισμός</a:t>
            </a:r>
            <a:r>
              <a:rPr lang="el-GR" baseline="0" dirty="0" smtClean="0"/>
              <a: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dirty="0" err="1" smtClean="0"/>
              <a:t>Πτηνοπαρατήρηση</a:t>
            </a:r>
            <a:endParaRPr lang="el-GR"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l-GR" dirty="0" smtClean="0"/>
              <a:t>Ψάρε</a:t>
            </a:r>
            <a:r>
              <a:rPr lang="el-GR" baseline="0" dirty="0" smtClean="0"/>
              <a:t>μα - </a:t>
            </a:r>
            <a:r>
              <a:rPr lang="en-US" baseline="0" dirty="0" smtClean="0"/>
              <a:t>http://www.daniabeach.com/activities/fishing/.</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17</a:t>
            </a:fld>
            <a:endParaRPr lang="el-GR"/>
          </a:p>
        </p:txBody>
      </p:sp>
    </p:spTree>
    <p:extLst>
      <p:ext uri="{BB962C8B-B14F-4D97-AF65-F5344CB8AC3E}">
        <p14:creationId xmlns:p14="http://schemas.microsoft.com/office/powerpoint/2010/main" val="394684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Αξία</a:t>
            </a:r>
            <a:r>
              <a:rPr lang="el-GR" b="1" baseline="0" dirty="0" smtClean="0"/>
              <a:t> της βιοποικιλότητας</a:t>
            </a:r>
          </a:p>
          <a:p>
            <a:r>
              <a:rPr lang="el-GR" b="1" baseline="0" dirty="0" smtClean="0"/>
              <a:t>Βιολογικός έλεγχος</a:t>
            </a:r>
          </a:p>
          <a:p>
            <a:r>
              <a:rPr lang="el-GR" b="0" baseline="0" dirty="0" smtClean="0"/>
              <a:t>Ο βιολογικός έλεγχος αποτελεί νέα πρακτική καταπολέμησης παρασίτων στη γεωργία. Κατά την εφαρμογή της, αντί της χρήσης φυτοφαρμάκων και ζιζανιοκτόνων, χρησιμοποιούνται έντομα τα οποία είναι θηρευτές των διάφορων παρασίτων. </a:t>
            </a:r>
            <a:endParaRPr lang="el-GR" b="0" dirty="0" smtClean="0"/>
          </a:p>
          <a:p>
            <a:r>
              <a:rPr lang="el-GR" dirty="0" smtClean="0"/>
              <a:t>1. Βιολογικός</a:t>
            </a:r>
            <a:r>
              <a:rPr lang="el-GR" baseline="0" dirty="0" smtClean="0"/>
              <a:t> έλεγχος - </a:t>
            </a:r>
            <a:r>
              <a:rPr lang="en-US" baseline="0" dirty="0" smtClean="0"/>
              <a:t>http://growingsmallfarms.ces.ncsu.edu/growingsmallfarms-biocontrollinks/</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18</a:t>
            </a:fld>
            <a:endParaRPr lang="el-GR"/>
          </a:p>
        </p:txBody>
      </p:sp>
    </p:spTree>
    <p:extLst>
      <p:ext uri="{BB962C8B-B14F-4D97-AF65-F5344CB8AC3E}">
        <p14:creationId xmlns:p14="http://schemas.microsoft.com/office/powerpoint/2010/main" val="3772640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dirty="0" smtClean="0"/>
              <a:t>Κλιματική αλλαγή</a:t>
            </a:r>
          </a:p>
          <a:p>
            <a:r>
              <a:rPr lang="el-GR" dirty="0" smtClean="0"/>
              <a:t>Οι αλλαγή</a:t>
            </a:r>
            <a:r>
              <a:rPr lang="el-GR" baseline="0" dirty="0" smtClean="0"/>
              <a:t> των κλιματικών συνθηκών, η οποία οφείλεται κυρίως στο φαινόμενο του θερμοκηπίου, έχεις ως αποτέλεσμα το λιώσιμο των πάγων και την απερήμωση σε διάφορες περιοχές του πλανήτη.</a:t>
            </a:r>
            <a:endParaRPr lang="el-GR" dirty="0" smtClean="0"/>
          </a:p>
          <a:p>
            <a:r>
              <a:rPr lang="el-GR" dirty="0" smtClean="0"/>
              <a:t>1. Λιώσιμο πάγων - </a:t>
            </a:r>
            <a:r>
              <a:rPr lang="en-US" dirty="0" smtClean="0"/>
              <a:t>http://blogs.telegraph.co.uk/news/tomchiversscience/100188288/the-us-election-has-put-climate-change-back-on-the-political-agenda/</a:t>
            </a:r>
            <a:endParaRPr lang="el-GR" dirty="0" smtClean="0"/>
          </a:p>
          <a:p>
            <a:r>
              <a:rPr lang="el-GR" dirty="0" smtClean="0"/>
              <a:t>2. Απερήμωση - </a:t>
            </a:r>
            <a:r>
              <a:rPr lang="en-US" dirty="0" smtClean="0"/>
              <a:t>http://www.theaustralian.com.au/news/world/report-says-climate-change-urbanisation-biggest-threats/story-e6frg6so-1226030160419</a:t>
            </a:r>
            <a:endParaRPr lang="el-GR"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19</a:t>
            </a:fld>
            <a:endParaRPr lang="el-GR"/>
          </a:p>
        </p:txBody>
      </p:sp>
    </p:spTree>
    <p:extLst>
      <p:ext uri="{BB962C8B-B14F-4D97-AF65-F5344CB8AC3E}">
        <p14:creationId xmlns:p14="http://schemas.microsoft.com/office/powerpoint/2010/main" val="4256812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dirty="0" smtClean="0">
                <a:solidFill>
                  <a:schemeClr val="tx1"/>
                </a:solidFill>
                <a:effectLst/>
                <a:latin typeface="+mn-lt"/>
                <a:ea typeface="+mn-ea"/>
                <a:cs typeface="+mn-cs"/>
              </a:rPr>
              <a:t>Βιοποικιλότητα</a:t>
            </a:r>
          </a:p>
          <a:p>
            <a:r>
              <a:rPr lang="el-GR" sz="1200" b="0" kern="1200" dirty="0" smtClean="0">
                <a:solidFill>
                  <a:schemeClr val="tx1"/>
                </a:solidFill>
                <a:effectLst/>
                <a:latin typeface="+mn-lt"/>
                <a:ea typeface="+mn-ea"/>
                <a:cs typeface="+mn-cs"/>
              </a:rPr>
              <a:t>Η</a:t>
            </a:r>
            <a:r>
              <a:rPr lang="el-GR" sz="1200" b="0" kern="1200" baseline="0" dirty="0" smtClean="0">
                <a:solidFill>
                  <a:schemeClr val="tx1"/>
                </a:solidFill>
                <a:effectLst/>
                <a:latin typeface="+mn-lt"/>
                <a:ea typeface="+mn-ea"/>
                <a:cs typeface="+mn-cs"/>
              </a:rPr>
              <a:t> λέξη είναι σύνθετη και προέρχεται από τις λέξεις βίος και ποικιλία.</a:t>
            </a:r>
          </a:p>
          <a:p>
            <a:r>
              <a:rPr lang="el-GR" sz="1200" b="0" kern="1200" baseline="0" dirty="0" smtClean="0">
                <a:solidFill>
                  <a:schemeClr val="tx1"/>
                </a:solidFill>
                <a:effectLst/>
                <a:latin typeface="+mn-lt"/>
                <a:ea typeface="+mn-ea"/>
                <a:cs typeface="+mn-cs"/>
              </a:rPr>
              <a:t>Ο επίσημος ορισμός που έχει δοθεί είναι:</a:t>
            </a:r>
            <a:endParaRPr lang="en-US" sz="1200" b="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«η ποικιλομορφία που εμφανίζεται σε όλα τα είδη ζωντανών οργανισμών που εντοπίζονται μεταξύ άλλων στα χερσαία, θαλάσσια και διάφορα άλλα υδάτινα οικοσυστήματα, καθώς και στα οικολογικά συμπλέγματα που στελεχώνονται από τους οργανισμούς αυτούς. Ο ορισμός περιλαμβάνει την ποικιλότητα μέσα σε ένα είδος, μεταξύ διαφορετικών ειδών και μεταξύ των οικοσυστημάτων».</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Εικόνα</a:t>
            </a:r>
            <a:r>
              <a:rPr lang="en-US" sz="1200" kern="1200" baseline="0" dirty="0" smtClean="0">
                <a:solidFill>
                  <a:schemeClr val="tx1"/>
                </a:solidFill>
                <a:effectLst/>
                <a:latin typeface="+mn-lt"/>
                <a:ea typeface="+mn-ea"/>
                <a:cs typeface="+mn-cs"/>
              </a:rPr>
              <a:t> -</a:t>
            </a:r>
            <a:r>
              <a:rPr lang="el-GR" dirty="0" smtClean="0"/>
              <a:t> </a:t>
            </a:r>
            <a:r>
              <a:rPr lang="en-US" dirty="0" smtClean="0"/>
              <a:t>http://bd.eionet.europa.eu/announcements/ann1270635623</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a:t>
            </a:fld>
            <a:endParaRPr lang="el-GR"/>
          </a:p>
        </p:txBody>
      </p:sp>
    </p:spTree>
    <p:extLst>
      <p:ext uri="{BB962C8B-B14F-4D97-AF65-F5344CB8AC3E}">
        <p14:creationId xmlns:p14="http://schemas.microsoft.com/office/powerpoint/2010/main" val="2250532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dirty="0" smtClean="0"/>
              <a:t>Εντατικοποίηση γεωργίας</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Η εντατικοποίηση</a:t>
            </a:r>
            <a:r>
              <a:rPr lang="el-GR" baseline="0" dirty="0" smtClean="0"/>
              <a:t> της γεωργίας και οι πρακτικές που εφαρμόζονται συνιστούν κύρια απειλή για τη βιοποικιλότητα.</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1. Γεωτρήσεις - </a:t>
            </a:r>
            <a:r>
              <a:rPr lang="en-US" dirty="0" smtClean="0"/>
              <a:t>http://www.nrcs.usda.gov/wps/portal/nrcs/detail/national/nwmc/partners/?cid=nrcs143_015092</a:t>
            </a:r>
            <a:endParaRPr lang="el-GR" dirty="0" smtClean="0"/>
          </a:p>
          <a:p>
            <a:r>
              <a:rPr lang="el-GR" dirty="0" smtClean="0"/>
              <a:t>2. Εντομοκτόνα/φυτοφάρμακα</a:t>
            </a:r>
            <a:r>
              <a:rPr lang="el-GR" baseline="0" dirty="0" smtClean="0"/>
              <a:t> - </a:t>
            </a:r>
            <a:r>
              <a:rPr lang="en-US" baseline="0" dirty="0" smtClean="0"/>
              <a:t>http://ricehoppers.net/2012/08/insecticide-resistance-in-bph-presented-by-professor-zewen-liu-of-nanjing-agricultural-university-at-irri/</a:t>
            </a:r>
            <a:endParaRPr lang="el-GR" baseline="0" dirty="0" smtClean="0"/>
          </a:p>
          <a:p>
            <a:r>
              <a:rPr lang="el-GR" dirty="0" smtClean="0"/>
              <a:t>3. Αποψίλωση - </a:t>
            </a:r>
            <a:r>
              <a:rPr lang="en-US" dirty="0" smtClean="0"/>
              <a:t>http://theconversation.com/biodiversity-offsets-solving-the-habitat-saving-equation-4035</a:t>
            </a:r>
            <a:endParaRPr lang="el-GR"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20</a:t>
            </a:fld>
            <a:endParaRPr lang="el-GR"/>
          </a:p>
        </p:txBody>
      </p:sp>
    </p:spTree>
    <p:extLst>
      <p:ext uri="{BB962C8B-B14F-4D97-AF65-F5344CB8AC3E}">
        <p14:creationId xmlns:p14="http://schemas.microsoft.com/office/powerpoint/2010/main" val="74609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dirty="0" err="1" smtClean="0"/>
              <a:t>Υπερεκμετάλλευση</a:t>
            </a:r>
            <a:r>
              <a:rPr lang="el-GR" b="1" baseline="0" dirty="0" smtClean="0"/>
              <a:t> φυσικών πόρων</a:t>
            </a:r>
            <a:endParaRPr lang="el-GR" dirty="0" smtClean="0"/>
          </a:p>
          <a:p>
            <a:r>
              <a:rPr lang="el-GR" dirty="0" smtClean="0"/>
              <a:t>Μεγάλη</a:t>
            </a:r>
            <a:r>
              <a:rPr lang="el-GR" baseline="0" dirty="0" smtClean="0"/>
              <a:t> απειλή του για τη βιοποικιλότητα αποτελεί η </a:t>
            </a:r>
            <a:r>
              <a:rPr lang="el-GR" baseline="0" dirty="0" err="1" smtClean="0"/>
              <a:t>υπερεκμετάλλευση</a:t>
            </a:r>
            <a:r>
              <a:rPr lang="el-GR" baseline="0" dirty="0" smtClean="0"/>
              <a:t> των φυσικών πόρων του πλανήτη.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1. Εξόρυξη φυσικού αερίου - </a:t>
            </a:r>
            <a:r>
              <a:rPr lang="en-US" dirty="0" smtClean="0"/>
              <a:t>http://www.itba.edu.ar/es/introduccion-al-offshore-y-gas-natural-licuado-lng</a:t>
            </a:r>
            <a:endParaRPr lang="el-GR" dirty="0" smtClean="0"/>
          </a:p>
          <a:p>
            <a:pPr marL="0" indent="0">
              <a:buNone/>
            </a:pPr>
            <a:r>
              <a:rPr lang="el-GR" dirty="0" smtClean="0"/>
              <a:t>2. Λατομείο</a:t>
            </a:r>
            <a:r>
              <a:rPr lang="el-GR" baseline="0" dirty="0" smtClean="0"/>
              <a:t> (Δομοκός)</a:t>
            </a:r>
            <a:r>
              <a:rPr lang="el-GR" dirty="0" smtClean="0"/>
              <a:t> </a:t>
            </a:r>
          </a:p>
        </p:txBody>
      </p:sp>
      <p:sp>
        <p:nvSpPr>
          <p:cNvPr id="4" name="Slide Number Placeholder 3"/>
          <p:cNvSpPr>
            <a:spLocks noGrp="1"/>
          </p:cNvSpPr>
          <p:nvPr>
            <p:ph type="sldNum" sz="quarter" idx="10"/>
          </p:nvPr>
        </p:nvSpPr>
        <p:spPr/>
        <p:txBody>
          <a:bodyPr/>
          <a:lstStyle/>
          <a:p>
            <a:fld id="{BC20C6C2-FC4F-4C85-8B55-DE58A0461605}" type="slidenum">
              <a:rPr lang="el-GR" smtClean="0"/>
              <a:t>21</a:t>
            </a:fld>
            <a:endParaRPr lang="el-GR"/>
          </a:p>
        </p:txBody>
      </p:sp>
    </p:spTree>
    <p:extLst>
      <p:ext uri="{BB962C8B-B14F-4D97-AF65-F5344CB8AC3E}">
        <p14:creationId xmlns:p14="http://schemas.microsoft.com/office/powerpoint/2010/main" val="2993285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baseline="0" dirty="0" smtClean="0"/>
              <a:t>Παράνομη παγίδευση</a:t>
            </a:r>
          </a:p>
          <a:p>
            <a:r>
              <a:rPr lang="el-GR" b="0" baseline="0" dirty="0" smtClean="0"/>
              <a:t>Ο εγκλωβισμός και το </a:t>
            </a:r>
            <a:r>
              <a:rPr lang="el-GR" b="0" baseline="0" dirty="0" err="1" smtClean="0"/>
              <a:t>λαθροκυνήγι</a:t>
            </a:r>
            <a:r>
              <a:rPr lang="el-GR" b="0" baseline="0" dirty="0" smtClean="0"/>
              <a:t> άγριων και σπάνιων και απειλούμενων ειδών συμβάλλει ουσιαστικά στη μείωση του αριθμού των ειδών και κάποιες φορές ακόμα και στην εξαφάνισή τους.</a:t>
            </a:r>
            <a:endParaRPr lang="el-GR" b="0" dirty="0" smtClean="0"/>
          </a:p>
          <a:p>
            <a:r>
              <a:rPr lang="el-GR" dirty="0" smtClean="0"/>
              <a:t>1. Παράνομο</a:t>
            </a:r>
            <a:r>
              <a:rPr lang="el-GR" baseline="0" dirty="0" smtClean="0"/>
              <a:t> κυνήγι με ξόβεργα - </a:t>
            </a:r>
            <a:r>
              <a:rPr lang="en-US" baseline="0" dirty="0" smtClean="0"/>
              <a:t>http://www.tovima.gr/politics/article/?aid=580150</a:t>
            </a:r>
            <a:endParaRPr lang="el-GR" dirty="0" smtClean="0"/>
          </a:p>
          <a:p>
            <a:r>
              <a:rPr lang="el-GR" dirty="0" smtClean="0"/>
              <a:t>2. Παράνομο κυνήγι με</a:t>
            </a:r>
            <a:r>
              <a:rPr lang="el-GR" baseline="0" dirty="0" smtClean="0"/>
              <a:t> δίκτυα</a:t>
            </a:r>
            <a:r>
              <a:rPr lang="el-GR" dirty="0" smtClean="0"/>
              <a:t> - </a:t>
            </a:r>
            <a:r>
              <a:rPr lang="en-US" dirty="0" smtClean="0"/>
              <a:t>http://www.birdlifecyprus.org/en/news-237-BirdLife_Cyprus_completes_its_spring_2013_trapping_report.html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22</a:t>
            </a:fld>
            <a:endParaRPr lang="el-GR"/>
          </a:p>
        </p:txBody>
      </p:sp>
    </p:spTree>
    <p:extLst>
      <p:ext uri="{BB962C8B-B14F-4D97-AF65-F5344CB8AC3E}">
        <p14:creationId xmlns:p14="http://schemas.microsoft.com/office/powerpoint/2010/main" val="2310433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dirty="0" smtClean="0"/>
              <a:t>Εισαγωγή</a:t>
            </a:r>
            <a:r>
              <a:rPr lang="el-GR" b="1" baseline="0" dirty="0" smtClean="0"/>
              <a:t> ξενικών ειδών σε εύθραυστα οικοσυστήματα</a:t>
            </a:r>
            <a:endParaRPr lang="el-GR" dirty="0" smtClean="0"/>
          </a:p>
          <a:p>
            <a:r>
              <a:rPr lang="el-GR" dirty="0" smtClean="0"/>
              <a:t>Η</a:t>
            </a:r>
            <a:r>
              <a:rPr lang="el-GR" baseline="0" dirty="0" smtClean="0"/>
              <a:t> εισαγωγή ξενικών </a:t>
            </a:r>
            <a:r>
              <a:rPr lang="el-GR" baseline="0" dirty="0" err="1" smtClean="0"/>
              <a:t>εισβλητικών</a:t>
            </a:r>
            <a:r>
              <a:rPr lang="el-GR" baseline="0" dirty="0" smtClean="0"/>
              <a:t> έχει ως επακόλουθο τη διατάραξη των ισορροπιών στα οικοσυστήματα. Σε πολλές περιπτώσεις τα ξενικά είδη αναπτύσσονται και εξαπλώνονται σε βάρος των γηγενών ειδών.</a:t>
            </a:r>
            <a:endParaRPr lang="el-GR" dirty="0" smtClean="0"/>
          </a:p>
          <a:p>
            <a:r>
              <a:rPr lang="el-GR" dirty="0" smtClean="0"/>
              <a:t>1. Ακακία - </a:t>
            </a:r>
            <a:r>
              <a:rPr lang="el-GR" dirty="0" err="1" smtClean="0"/>
              <a:t>χωροκατακτιτικά</a:t>
            </a:r>
            <a:r>
              <a:rPr lang="el-GR" dirty="0" smtClean="0"/>
              <a:t> ξενικά</a:t>
            </a:r>
            <a:r>
              <a:rPr lang="el-GR" baseline="0" dirty="0" smtClean="0"/>
              <a:t> </a:t>
            </a:r>
            <a:r>
              <a:rPr lang="el-GR" dirty="0" smtClean="0"/>
              <a:t>είδη</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23</a:t>
            </a:fld>
            <a:endParaRPr lang="el-GR"/>
          </a:p>
        </p:txBody>
      </p:sp>
    </p:spTree>
    <p:extLst>
      <p:ext uri="{BB962C8B-B14F-4D97-AF65-F5344CB8AC3E}">
        <p14:creationId xmlns:p14="http://schemas.microsoft.com/office/powerpoint/2010/main" val="2379833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Απειλές για τη βιοποικιλότητα</a:t>
            </a:r>
          </a:p>
          <a:p>
            <a:r>
              <a:rPr lang="el-GR" b="1" dirty="0" smtClean="0"/>
              <a:t>Άναρχη</a:t>
            </a:r>
            <a:r>
              <a:rPr lang="el-GR" b="1" baseline="0" dirty="0" smtClean="0"/>
              <a:t> οικιστική ανάπτυξη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άναρχη και εκτεταμένη</a:t>
            </a:r>
            <a:r>
              <a:rPr lang="el-GR"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οικιστική ανάπτυξη συνιστούν σημαντική</a:t>
            </a:r>
            <a:r>
              <a:rPr lang="el-GR" sz="1200" kern="1200" baseline="0" dirty="0" smtClean="0">
                <a:solidFill>
                  <a:schemeClr val="tx1"/>
                </a:solidFill>
                <a:effectLst/>
                <a:latin typeface="+mn-lt"/>
                <a:ea typeface="+mn-ea"/>
                <a:cs typeface="+mn-cs"/>
              </a:rPr>
              <a:t> απειλή των </a:t>
            </a:r>
            <a:r>
              <a:rPr lang="el-GR" sz="1200" kern="1200" baseline="0" dirty="0" err="1" smtClean="0">
                <a:solidFill>
                  <a:schemeClr val="tx1"/>
                </a:solidFill>
                <a:effectLst/>
                <a:latin typeface="+mn-lt"/>
                <a:ea typeface="+mn-ea"/>
                <a:cs typeface="+mn-cs"/>
              </a:rPr>
              <a:t>οικοτόπων</a:t>
            </a:r>
            <a:r>
              <a:rPr lang="el-GR" sz="1200" kern="1200" baseline="0" dirty="0" smtClean="0">
                <a:solidFill>
                  <a:schemeClr val="tx1"/>
                </a:solidFill>
                <a:effectLst/>
                <a:latin typeface="+mn-lt"/>
                <a:ea typeface="+mn-ea"/>
                <a:cs typeface="+mn-cs"/>
              </a:rPr>
              <a:t> και της βιοποικιλότητας γενικότερα.</a:t>
            </a:r>
            <a:endParaRPr lang="el-GR" dirty="0" smtClean="0"/>
          </a:p>
          <a:p>
            <a:endParaRPr lang="el-GR" b="1" baseline="0" dirty="0" smtClean="0"/>
          </a:p>
          <a:p>
            <a:endParaRPr lang="el-GR" b="0" dirty="0"/>
          </a:p>
        </p:txBody>
      </p:sp>
      <p:sp>
        <p:nvSpPr>
          <p:cNvPr id="4" name="Slide Number Placeholder 3"/>
          <p:cNvSpPr>
            <a:spLocks noGrp="1"/>
          </p:cNvSpPr>
          <p:nvPr>
            <p:ph type="sldNum" sz="quarter" idx="10"/>
          </p:nvPr>
        </p:nvSpPr>
        <p:spPr/>
        <p:txBody>
          <a:bodyPr/>
          <a:lstStyle/>
          <a:p>
            <a:fld id="{BC20C6C2-FC4F-4C85-8B55-DE58A0461605}" type="slidenum">
              <a:rPr lang="el-GR" smtClean="0"/>
              <a:t>24</a:t>
            </a:fld>
            <a:endParaRPr lang="el-GR"/>
          </a:p>
        </p:txBody>
      </p:sp>
    </p:spTree>
    <p:extLst>
      <p:ext uri="{BB962C8B-B14F-4D97-AF65-F5344CB8AC3E}">
        <p14:creationId xmlns:p14="http://schemas.microsoft.com/office/powerpoint/2010/main" val="3376963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Προστασία της βιοποικιλότητας</a:t>
            </a:r>
          </a:p>
          <a:p>
            <a:r>
              <a:rPr lang="el-GR" sz="1200" b="0" i="0" kern="1200" dirty="0" smtClean="0">
                <a:solidFill>
                  <a:schemeClr val="tx1"/>
                </a:solidFill>
                <a:effectLst/>
                <a:latin typeface="+mn-lt"/>
                <a:ea typeface="+mn-ea"/>
                <a:cs typeface="+mn-cs"/>
              </a:rPr>
              <a:t>Η ένταση της αστικοποίησης και η αύξηση των υποδομών, η </a:t>
            </a:r>
            <a:r>
              <a:rPr lang="el-GR" sz="1200" b="0" i="0" kern="1200" dirty="0" err="1" smtClean="0">
                <a:solidFill>
                  <a:schemeClr val="tx1"/>
                </a:solidFill>
                <a:effectLst/>
                <a:latin typeface="+mn-lt"/>
                <a:ea typeface="+mn-ea"/>
                <a:cs typeface="+mn-cs"/>
              </a:rPr>
              <a:t>υπερεκμετάλλευση</a:t>
            </a:r>
            <a:r>
              <a:rPr lang="el-GR" sz="1200" b="0" i="0" kern="1200" dirty="0" smtClean="0">
                <a:solidFill>
                  <a:schemeClr val="tx1"/>
                </a:solidFill>
                <a:effectLst/>
                <a:latin typeface="+mn-lt"/>
                <a:ea typeface="+mn-ea"/>
                <a:cs typeface="+mn-cs"/>
              </a:rPr>
              <a:t> των φυσικών πόρων, η κάθε είδους ρύπανση και η εισαγωγή ξενικών ειδών στα οικοσυστήματα βλάπτουν πολύ τη βιοποικιλότητα. Έτσι, στο σύνολο της ευρωπαϊκής ηπείρου, απειλούνται το 42% των θηλαστικών, το 15% των πτηνών και το 52% των ψαριών του γλυκού νερού. Παράλληλα, πάνω από 1.000 είδη φυτών απειλούνται με εξαφάνιση ή τελούν υπό εξαφάνιση.</a:t>
            </a:r>
            <a:r>
              <a:rPr lang="el-GR" dirty="0" smtClean="0"/>
              <a:t/>
            </a:r>
            <a:br>
              <a:rPr lang="el-GR" dirty="0" smtClean="0"/>
            </a:br>
            <a:r>
              <a:rPr lang="el-GR" dirty="0" smtClean="0"/>
              <a:t>Αυτό </a:t>
            </a:r>
            <a:r>
              <a:rPr lang="el-GR" dirty="0" err="1" smtClean="0"/>
              <a:t>κηνιτοποίησε</a:t>
            </a:r>
            <a:r>
              <a:rPr lang="el-GR" dirty="0" smtClean="0"/>
              <a:t> την Ευρωπαϊκή Ένωση η</a:t>
            </a:r>
            <a:r>
              <a:rPr lang="el-GR" baseline="0" dirty="0" smtClean="0"/>
              <a:t> οποία πια στοχεύει στην</a:t>
            </a:r>
            <a:r>
              <a:rPr lang="el-GR" sz="1200" b="0" i="0" kern="1200" dirty="0" smtClean="0">
                <a:solidFill>
                  <a:schemeClr val="tx1"/>
                </a:solidFill>
                <a:effectLst/>
                <a:latin typeface="+mn-lt"/>
                <a:ea typeface="+mn-ea"/>
                <a:cs typeface="+mn-cs"/>
              </a:rPr>
              <a:t> προστασία της βιοποικιλότητας και στην αντιμετώπιση της εξαφάνισης</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ζωικών και φυτικών ειδών. (Πηγή:</a:t>
            </a:r>
            <a:endParaRPr lang="el-GR" dirty="0" smtClean="0"/>
          </a:p>
          <a:p>
            <a:r>
              <a:rPr lang="el-GR" dirty="0" smtClean="0"/>
              <a:t> </a:t>
            </a:r>
            <a:r>
              <a:rPr lang="en-US" dirty="0" smtClean="0"/>
              <a:t>http://europa.eu/legislation_summaries/environment/nature_and_biodiversity/index_el.htm</a:t>
            </a:r>
            <a:r>
              <a:rPr lang="el-GR" dirty="0" smtClean="0"/>
              <a:t>)</a:t>
            </a:r>
          </a:p>
          <a:p>
            <a:r>
              <a:rPr lang="el-GR" dirty="0" smtClean="0"/>
              <a:t>1. Πεταλούδα - </a:t>
            </a:r>
            <a:r>
              <a:rPr lang="en-US" dirty="0" smtClean="0"/>
              <a:t>http://www.careers.ox.ac.uk/category/searching-for-work/work-outside-the-uk/work-in-europe/</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2. </a:t>
            </a:r>
            <a:r>
              <a:rPr lang="en-US" dirty="0" smtClean="0"/>
              <a:t>LIFE_</a:t>
            </a:r>
            <a:r>
              <a:rPr lang="el-GR" dirty="0" smtClean="0"/>
              <a:t>λογότυπο</a:t>
            </a:r>
            <a:r>
              <a:rPr lang="el-GR" baseline="0" dirty="0" smtClean="0"/>
              <a:t> - </a:t>
            </a:r>
            <a:r>
              <a:rPr lang="en-US" baseline="0" dirty="0" smtClean="0"/>
              <a:t>http://ec.europa.eu/environment/life/toolkit/comtools/resources/logos.htm</a:t>
            </a:r>
            <a:endParaRPr lang="el-GR" dirty="0" smtClean="0"/>
          </a:p>
          <a:p>
            <a:r>
              <a:rPr lang="el-GR" dirty="0" smtClean="0"/>
              <a:t>3. </a:t>
            </a:r>
            <a:r>
              <a:rPr lang="en-US" dirty="0" smtClean="0"/>
              <a:t>Natura2000_</a:t>
            </a:r>
            <a:r>
              <a:rPr lang="el-GR" dirty="0" smtClean="0"/>
              <a:t>λογότυπο</a:t>
            </a:r>
            <a:r>
              <a:rPr lang="el-GR" baseline="0" dirty="0" smtClean="0"/>
              <a:t> - </a:t>
            </a:r>
            <a:r>
              <a:rPr lang="en-US" baseline="0" dirty="0" smtClean="0"/>
              <a:t>http://ec.europa.eu/environment/life/toolkit/comtools/resources/logos.htm</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25</a:t>
            </a:fld>
            <a:endParaRPr lang="el-GR"/>
          </a:p>
        </p:txBody>
      </p:sp>
    </p:spTree>
    <p:extLst>
      <p:ext uri="{BB962C8B-B14F-4D97-AF65-F5344CB8AC3E}">
        <p14:creationId xmlns:p14="http://schemas.microsoft.com/office/powerpoint/2010/main" val="1929472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p>
          <a:p>
            <a:r>
              <a:rPr lang="el-GR" sz="1200" b="1" i="0" kern="1200" baseline="0" dirty="0" smtClean="0">
                <a:solidFill>
                  <a:schemeClr val="tx1"/>
                </a:solidFill>
                <a:effectLst/>
                <a:latin typeface="+mn-lt"/>
                <a:ea typeface="+mn-ea"/>
                <a:cs typeface="+mn-cs"/>
              </a:rPr>
              <a:t>Δίκτυο </a:t>
            </a:r>
            <a:r>
              <a:rPr lang="en-US" sz="1200" b="1" i="0" kern="1200" baseline="0" dirty="0" err="1" smtClean="0">
                <a:solidFill>
                  <a:schemeClr val="tx1"/>
                </a:solidFill>
                <a:effectLst/>
                <a:latin typeface="+mn-lt"/>
                <a:ea typeface="+mn-ea"/>
                <a:cs typeface="+mn-cs"/>
              </a:rPr>
              <a:t>Natura</a:t>
            </a:r>
            <a:r>
              <a:rPr lang="en-US" sz="1200" b="1" i="0" kern="1200" baseline="0" dirty="0" smtClean="0">
                <a:solidFill>
                  <a:schemeClr val="tx1"/>
                </a:solidFill>
                <a:effectLst/>
                <a:latin typeface="+mn-lt"/>
                <a:ea typeface="+mn-ea"/>
                <a:cs typeface="+mn-cs"/>
              </a:rPr>
              <a:t> 2000</a:t>
            </a:r>
            <a:endParaRPr lang="el-GR" sz="1200" b="1" i="0" kern="1200" dirty="0" smtClean="0">
              <a:solidFill>
                <a:schemeClr val="tx1"/>
              </a:solidFill>
              <a:effectLst/>
              <a:latin typeface="+mn-lt"/>
              <a:ea typeface="+mn-ea"/>
              <a:cs typeface="+mn-cs"/>
            </a:endParaRPr>
          </a:p>
          <a:p>
            <a:r>
              <a:rPr lang="el-GR" sz="1200" b="0" i="0" kern="1200" dirty="0" smtClean="0">
                <a:solidFill>
                  <a:schemeClr val="tx1"/>
                </a:solidFill>
                <a:effectLst/>
                <a:latin typeface="+mn-lt"/>
                <a:ea typeface="+mn-ea"/>
                <a:cs typeface="+mn-cs"/>
              </a:rPr>
              <a:t>Επιδιώκοντας να προστατεύσει τη βιοποικιλότητα και να αντιμετωπίσει την εξαφάνιση ζωικών και φυτικών ειδών, η Ευρωπαϊκή Ένωση δημιούργησε, μεταξύ άλλων, ένα τεράστιο δίκτυο προστατευόμενων περιοχών, το </a:t>
            </a:r>
            <a:r>
              <a:rPr lang="el-GR" sz="1200" b="0" i="0" kern="1200" dirty="0" err="1" smtClean="0">
                <a:solidFill>
                  <a:schemeClr val="tx1"/>
                </a:solidFill>
                <a:effectLst/>
                <a:latin typeface="+mn-lt"/>
                <a:ea typeface="+mn-ea"/>
                <a:cs typeface="+mn-cs"/>
              </a:rPr>
              <a:t>Natura</a:t>
            </a:r>
            <a:r>
              <a:rPr lang="el-GR" sz="1200" b="0" i="0" kern="1200" dirty="0" smtClean="0">
                <a:solidFill>
                  <a:schemeClr val="tx1"/>
                </a:solidFill>
                <a:effectLst/>
                <a:latin typeface="+mn-lt"/>
                <a:ea typeface="+mn-ea"/>
                <a:cs typeface="+mn-cs"/>
              </a:rPr>
              <a:t> 2000.</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26</a:t>
            </a:fld>
            <a:endParaRPr lang="el-GR"/>
          </a:p>
        </p:txBody>
      </p:sp>
    </p:spTree>
    <p:extLst>
      <p:ext uri="{BB962C8B-B14F-4D97-AF65-F5344CB8AC3E}">
        <p14:creationId xmlns:p14="http://schemas.microsoft.com/office/powerpoint/2010/main" val="12826332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p>
          <a:p>
            <a:r>
              <a:rPr lang="el-GR" sz="1200" b="1" i="0" kern="1200" baseline="0" dirty="0" smtClean="0">
                <a:solidFill>
                  <a:schemeClr val="tx1"/>
                </a:solidFill>
                <a:effectLst/>
                <a:latin typeface="+mn-lt"/>
                <a:ea typeface="+mn-ea"/>
                <a:cs typeface="+mn-cs"/>
              </a:rPr>
              <a:t>Δίκτυο </a:t>
            </a:r>
            <a:r>
              <a:rPr lang="en-US" sz="1200" b="1" i="0" kern="1200" baseline="0" dirty="0" err="1" smtClean="0">
                <a:solidFill>
                  <a:schemeClr val="tx1"/>
                </a:solidFill>
                <a:effectLst/>
                <a:latin typeface="+mn-lt"/>
                <a:ea typeface="+mn-ea"/>
                <a:cs typeface="+mn-cs"/>
              </a:rPr>
              <a:t>Natura</a:t>
            </a:r>
            <a:r>
              <a:rPr lang="en-US" sz="1200" b="1" i="0" kern="1200" baseline="0" dirty="0" smtClean="0">
                <a:solidFill>
                  <a:schemeClr val="tx1"/>
                </a:solidFill>
                <a:effectLst/>
                <a:latin typeface="+mn-lt"/>
                <a:ea typeface="+mn-ea"/>
                <a:cs typeface="+mn-cs"/>
              </a:rPr>
              <a:t> 2000</a:t>
            </a:r>
            <a:endParaRPr lang="el-GR"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Το Δίκτυο N</a:t>
            </a:r>
            <a:r>
              <a:rPr lang="en-GB" sz="1200" kern="1200" dirty="0" err="1" smtClean="0">
                <a:solidFill>
                  <a:schemeClr val="tx1"/>
                </a:solidFill>
                <a:effectLst/>
                <a:latin typeface="+mn-lt"/>
                <a:ea typeface="+mn-ea"/>
                <a:cs typeface="+mn-cs"/>
              </a:rPr>
              <a:t>atura</a:t>
            </a:r>
            <a:r>
              <a:rPr lang="en-GB"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2000 δημιουργήθηκε στη βάση εφαρμογής της Κοινοτικής Οδηγίας 92/43/ΕΟΚ για τη Διατήρηση των Φυσικών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 και της Άγριας Πανίδας και Χλωρίδας (Οδηγία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Το Δίκτυο καλύπτει περίπου το 20% της έκτασης της Ευρωπαϊκής ηπείρου.</a:t>
            </a:r>
          </a:p>
          <a:p>
            <a:r>
              <a:rPr lang="el-GR" sz="1200" kern="1200" dirty="0" smtClean="0">
                <a:solidFill>
                  <a:schemeClr val="tx1"/>
                </a:solidFill>
                <a:effectLst/>
                <a:latin typeface="+mn-lt"/>
                <a:ea typeface="+mn-ea"/>
                <a:cs typeface="+mn-cs"/>
              </a:rPr>
              <a:t>Το Δίκτυο </a:t>
            </a:r>
            <a:r>
              <a:rPr lang="en-US" sz="1200" kern="1200" dirty="0" err="1" smtClean="0">
                <a:solidFill>
                  <a:schemeClr val="tx1"/>
                </a:solidFill>
                <a:effectLst/>
                <a:latin typeface="+mn-lt"/>
                <a:ea typeface="+mn-ea"/>
                <a:cs typeface="+mn-cs"/>
              </a:rPr>
              <a:t>Natura</a:t>
            </a:r>
            <a:r>
              <a:rPr lang="el-GR" sz="1200" kern="1200" dirty="0" smtClean="0">
                <a:solidFill>
                  <a:schemeClr val="tx1"/>
                </a:solidFill>
                <a:effectLst/>
                <a:latin typeface="+mn-lt"/>
                <a:ea typeface="+mn-ea"/>
                <a:cs typeface="+mn-cs"/>
              </a:rPr>
              <a:t> 2000 περιλαμβάνει: </a:t>
            </a:r>
          </a:p>
          <a:p>
            <a:r>
              <a:rPr lang="el-GR" sz="1200" b="1" kern="1200" dirty="0" smtClean="0">
                <a:solidFill>
                  <a:schemeClr val="tx1"/>
                </a:solidFill>
                <a:effectLst/>
                <a:latin typeface="+mn-lt"/>
                <a:ea typeface="+mn-ea"/>
                <a:cs typeface="+mn-cs"/>
              </a:rPr>
              <a:t>α. τους Τόπους Κοινοτικής Σημασίας (ΤΚΣ)</a:t>
            </a:r>
          </a:p>
          <a:p>
            <a:r>
              <a:rPr lang="el-GR" sz="1200" kern="1200" dirty="0" smtClean="0">
                <a:solidFill>
                  <a:schemeClr val="tx1"/>
                </a:solidFill>
                <a:effectLst/>
                <a:latin typeface="+mn-lt"/>
                <a:ea typeface="+mn-ea"/>
                <a:cs typeface="+mn-cs"/>
              </a:rPr>
              <a:t>Είναι περιοχές που χαρακτηρίζονται από την παρουσία σημαντικών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 ή/και ειδών άγριας χλωρίδας ή/και πανίδας</a:t>
            </a:r>
          </a:p>
          <a:p>
            <a:r>
              <a:rPr lang="el-GR" sz="1200" kern="1200" dirty="0" smtClean="0">
                <a:solidFill>
                  <a:schemeClr val="tx1"/>
                </a:solidFill>
                <a:effectLst/>
                <a:latin typeface="+mn-lt"/>
                <a:ea typeface="+mn-ea"/>
                <a:cs typeface="+mn-cs"/>
              </a:rPr>
              <a:t>Τα</a:t>
            </a:r>
            <a:r>
              <a:rPr lang="el-GR" sz="1200" kern="1200" baseline="0" dirty="0" smtClean="0">
                <a:solidFill>
                  <a:schemeClr val="tx1"/>
                </a:solidFill>
                <a:effectLst/>
                <a:latin typeface="+mn-lt"/>
                <a:ea typeface="+mn-ea"/>
                <a:cs typeface="+mn-cs"/>
              </a:rPr>
              <a:t> είδη αυτά </a:t>
            </a:r>
            <a:r>
              <a:rPr lang="el-GR" sz="1200" kern="1200" dirty="0" smtClean="0">
                <a:solidFill>
                  <a:schemeClr val="tx1"/>
                </a:solidFill>
                <a:effectLst/>
                <a:latin typeface="+mn-lt"/>
                <a:ea typeface="+mn-ea"/>
                <a:cs typeface="+mn-cs"/>
              </a:rPr>
              <a:t>περιλαμβάνονται στα Παραρτήματα της Κοινοτικής Οδηγίας 92/43/ΕΟΚ (Οδηγία των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a:t>
            </a:r>
          </a:p>
          <a:p>
            <a:r>
              <a:rPr lang="el-GR" sz="1200" b="1" kern="1200" dirty="0" smtClean="0">
                <a:solidFill>
                  <a:schemeClr val="tx1"/>
                </a:solidFill>
                <a:effectLst/>
                <a:latin typeface="+mn-lt"/>
                <a:ea typeface="+mn-ea"/>
                <a:cs typeface="+mn-cs"/>
              </a:rPr>
              <a:t>β. τις Ζώνες Ειδικής Προστασίας (ΖΕΠ)</a:t>
            </a:r>
            <a:r>
              <a:rPr lang="el-GR" sz="1200" kern="1200" dirty="0" smtClean="0">
                <a:solidFill>
                  <a:schemeClr val="tx1"/>
                </a:solidFill>
                <a:effectLst/>
                <a:latin typeface="+mn-lt"/>
                <a:ea typeface="+mn-ea"/>
                <a:cs typeface="+mn-cs"/>
              </a:rPr>
              <a:t> </a:t>
            </a:r>
          </a:p>
          <a:p>
            <a:r>
              <a:rPr lang="el-GR" sz="1200" kern="1200" dirty="0" smtClean="0">
                <a:solidFill>
                  <a:schemeClr val="tx1"/>
                </a:solidFill>
                <a:effectLst/>
                <a:latin typeface="+mn-lt"/>
                <a:ea typeface="+mn-ea"/>
                <a:cs typeface="+mn-cs"/>
              </a:rPr>
              <a:t>Είναι περιοχές που φιλοξενούν σημαντικά είδη πουλιών </a:t>
            </a:r>
          </a:p>
          <a:p>
            <a:r>
              <a:rPr lang="el-GR" sz="1200" kern="1200" dirty="0" smtClean="0">
                <a:solidFill>
                  <a:schemeClr val="tx1"/>
                </a:solidFill>
                <a:effectLst/>
                <a:latin typeface="+mn-lt"/>
                <a:ea typeface="+mn-ea"/>
                <a:cs typeface="+mn-cs"/>
              </a:rPr>
              <a:t>Τα είδη των πουλιών βρίσκονται υπό το καθεστώς προστασίας της Κοινοτικής Οδηγίας 2009/147/ΕΕ (πρώην 79/409/ΕΟΚ) για τη Διατήρηση των Άγριων Πτηνών (Οδηγία για τα Πουλιά).</a:t>
            </a:r>
          </a:p>
          <a:p>
            <a:endParaRPr lang="el-GR"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Οι περιοχές του Δικτύου </a:t>
            </a:r>
            <a:r>
              <a:rPr lang="el-GR" sz="1200" kern="1200" dirty="0" err="1" smtClean="0">
                <a:solidFill>
                  <a:schemeClr val="tx1"/>
                </a:solidFill>
                <a:effectLst/>
                <a:latin typeface="+mn-lt"/>
                <a:ea typeface="+mn-ea"/>
                <a:cs typeface="+mn-cs"/>
              </a:rPr>
              <a:t>Natura</a:t>
            </a:r>
            <a:r>
              <a:rPr lang="el-GR" sz="1200" kern="1200" dirty="0" smtClean="0">
                <a:solidFill>
                  <a:schemeClr val="tx1"/>
                </a:solidFill>
                <a:effectLst/>
                <a:latin typeface="+mn-lt"/>
                <a:ea typeface="+mn-ea"/>
                <a:cs typeface="+mn-cs"/>
              </a:rPr>
              <a:t> 2000 δεν αποτελούν χώρους απόλυτης προστασίας στους οποίους απαγορεύεται η οποιαδήποτε ανθρώπινη δραστηριότητα. Η Ευρωπαϊκή Ένωση (ΕΕ) θεωρεί ότι το Δίκτυο μπορεί να συνυπάρξει με την οικονομική πρόοδο και δραστηριότητες που είναι επωφελείς για το κοινωνικό σύνολο, όπως οι αγροτικές δραστηριότητες, η θήρα, ο τουρισμός και άλλες, μπορούν να πραγματοποιούνται στο μέτρο που δεν θίγουν τις ανάγκες διατήρησης της φύσης.</a:t>
            </a:r>
            <a:endParaRPr lang="el-GR" dirty="0" smtClean="0"/>
          </a:p>
          <a:p>
            <a:r>
              <a:rPr lang="el-GR" dirty="0" smtClean="0"/>
              <a:t>1. Δίκτυο</a:t>
            </a:r>
            <a:r>
              <a:rPr lang="el-GR" baseline="0" dirty="0" smtClean="0"/>
              <a:t> </a:t>
            </a:r>
            <a:r>
              <a:rPr lang="en-US" baseline="0" dirty="0" err="1" smtClean="0"/>
              <a:t>Natura</a:t>
            </a:r>
            <a:r>
              <a:rPr lang="en-US" baseline="0" dirty="0" smtClean="0"/>
              <a:t> 2000_</a:t>
            </a:r>
            <a:r>
              <a:rPr lang="el-GR" baseline="0" dirty="0" smtClean="0"/>
              <a:t>Ευρώπη</a:t>
            </a:r>
            <a:r>
              <a:rPr lang="en-US" baseline="0" dirty="0" smtClean="0"/>
              <a:t> - http://natura2000.eea.europa.eu/#</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27</a:t>
            </a:fld>
            <a:endParaRPr lang="el-GR"/>
          </a:p>
        </p:txBody>
      </p:sp>
    </p:spTree>
    <p:extLst>
      <p:ext uri="{BB962C8B-B14F-4D97-AF65-F5344CB8AC3E}">
        <p14:creationId xmlns:p14="http://schemas.microsoft.com/office/powerpoint/2010/main" val="10938012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p>
          <a:p>
            <a:r>
              <a:rPr lang="el-GR" sz="1200" b="1" i="0" kern="1200" baseline="0" dirty="0" smtClean="0">
                <a:solidFill>
                  <a:schemeClr val="tx1"/>
                </a:solidFill>
                <a:effectLst/>
                <a:latin typeface="+mn-lt"/>
                <a:ea typeface="+mn-ea"/>
                <a:cs typeface="+mn-cs"/>
              </a:rPr>
              <a:t>Δίκτυο </a:t>
            </a:r>
            <a:r>
              <a:rPr lang="en-US" sz="1200" b="1" i="0" kern="1200" baseline="0" dirty="0" err="1" smtClean="0">
                <a:solidFill>
                  <a:schemeClr val="tx1"/>
                </a:solidFill>
                <a:effectLst/>
                <a:latin typeface="+mn-lt"/>
                <a:ea typeface="+mn-ea"/>
                <a:cs typeface="+mn-cs"/>
              </a:rPr>
              <a:t>Natura</a:t>
            </a:r>
            <a:r>
              <a:rPr lang="en-US" sz="1200" b="1" i="0" kern="1200" baseline="0" dirty="0" smtClean="0">
                <a:solidFill>
                  <a:schemeClr val="tx1"/>
                </a:solidFill>
                <a:effectLst/>
                <a:latin typeface="+mn-lt"/>
                <a:ea typeface="+mn-ea"/>
                <a:cs typeface="+mn-cs"/>
              </a:rPr>
              <a:t> 200</a:t>
            </a:r>
            <a:r>
              <a:rPr lang="el-GR" sz="1200" b="1" i="0" kern="1200" baseline="0" dirty="0" smtClean="0">
                <a:solidFill>
                  <a:schemeClr val="tx1"/>
                </a:solidFill>
                <a:effectLst/>
                <a:latin typeface="+mn-lt"/>
                <a:ea typeface="+mn-ea"/>
                <a:cs typeface="+mn-cs"/>
              </a:rPr>
              <a:t>0 στην Κύπρο</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Στην Κύπρο υπάρχουν 62 προστατευόμενες περιοχές που ανήκουν στο Δίκτυο </a:t>
            </a:r>
            <a:r>
              <a:rPr lang="en-US" sz="1200" kern="1200" dirty="0" err="1" smtClean="0">
                <a:solidFill>
                  <a:schemeClr val="tx1"/>
                </a:solidFill>
                <a:effectLst/>
                <a:latin typeface="+mn-lt"/>
                <a:ea typeface="+mn-ea"/>
                <a:cs typeface="+mn-cs"/>
              </a:rPr>
              <a:t>Natura</a:t>
            </a:r>
            <a:r>
              <a:rPr lang="en-US" sz="1200" kern="1200" dirty="0" smtClean="0">
                <a:solidFill>
                  <a:schemeClr val="tx1"/>
                </a:solidFill>
                <a:effectLst/>
                <a:latin typeface="+mn-lt"/>
                <a:ea typeface="+mn-ea"/>
                <a:cs typeface="+mn-cs"/>
              </a:rPr>
              <a:t> 2000</a:t>
            </a:r>
            <a:r>
              <a:rPr lang="en-US"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και συμβάλλουν στην προστασία και διατήρηση της βιοποικιλότητας. </a:t>
            </a:r>
            <a:endParaRPr lang="en-US" sz="1200" kern="1200" dirty="0" smtClean="0">
              <a:solidFill>
                <a:schemeClr val="tx1"/>
              </a:solidFill>
              <a:effectLst/>
              <a:latin typeface="+mn-lt"/>
              <a:ea typeface="+mn-ea"/>
              <a:cs typeface="+mn-cs"/>
            </a:endParaRPr>
          </a:p>
          <a:p>
            <a:r>
              <a:rPr lang="el-GR" dirty="0" smtClean="0"/>
              <a:t>1. Δίκτυο</a:t>
            </a:r>
            <a:r>
              <a:rPr lang="el-GR" baseline="0" dirty="0" smtClean="0"/>
              <a:t> </a:t>
            </a:r>
            <a:r>
              <a:rPr lang="en-US" baseline="0" dirty="0" err="1" smtClean="0"/>
              <a:t>Natura</a:t>
            </a:r>
            <a:r>
              <a:rPr lang="en-US" baseline="0" dirty="0" smtClean="0"/>
              <a:t> 2000</a:t>
            </a:r>
            <a:r>
              <a:rPr lang="el-GR" baseline="0" dirty="0" smtClean="0"/>
              <a:t>_Κύπρος</a:t>
            </a:r>
            <a:r>
              <a:rPr lang="en-US" baseline="0" dirty="0" smtClean="0"/>
              <a:t> - http://www.moa.gov.cy/moa/environment/environment.nsf/CB3E054EF7EB8804C22579F3001EDE27/$file/Natura2000_Hell.pdf</a:t>
            </a:r>
            <a:endParaRPr lang="el-GR" b="0" u="none" dirty="0"/>
          </a:p>
        </p:txBody>
      </p:sp>
      <p:sp>
        <p:nvSpPr>
          <p:cNvPr id="4" name="Slide Number Placeholder 3"/>
          <p:cNvSpPr>
            <a:spLocks noGrp="1"/>
          </p:cNvSpPr>
          <p:nvPr>
            <p:ph type="sldNum" sz="quarter" idx="10"/>
          </p:nvPr>
        </p:nvSpPr>
        <p:spPr/>
        <p:txBody>
          <a:bodyPr/>
          <a:lstStyle/>
          <a:p>
            <a:fld id="{BC20C6C2-FC4F-4C85-8B55-DE58A0461605}" type="slidenum">
              <a:rPr lang="el-GR" smtClean="0"/>
              <a:t>28</a:t>
            </a:fld>
            <a:endParaRPr lang="el-GR"/>
          </a:p>
        </p:txBody>
      </p:sp>
    </p:spTree>
    <p:extLst>
      <p:ext uri="{BB962C8B-B14F-4D97-AF65-F5344CB8AC3E}">
        <p14:creationId xmlns:p14="http://schemas.microsoft.com/office/powerpoint/2010/main" val="8538338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p>
          <a:p>
            <a:r>
              <a:rPr lang="el-GR" sz="1200" b="1" i="0" kern="1200" baseline="0" dirty="0" smtClean="0">
                <a:solidFill>
                  <a:schemeClr val="tx1"/>
                </a:solidFill>
                <a:effectLst/>
                <a:latin typeface="+mn-lt"/>
                <a:ea typeface="+mn-ea"/>
                <a:cs typeface="+mn-cs"/>
              </a:rPr>
              <a:t>Πρόγραμμα </a:t>
            </a:r>
            <a:r>
              <a:rPr lang="en-US" sz="1200" b="1" i="0" kern="1200" baseline="0" dirty="0" smtClean="0">
                <a:solidFill>
                  <a:schemeClr val="tx1"/>
                </a:solidFill>
                <a:effectLst/>
                <a:latin typeface="+mn-lt"/>
                <a:ea typeface="+mn-ea"/>
                <a:cs typeface="+mn-cs"/>
              </a:rPr>
              <a:t>LIFE</a:t>
            </a:r>
            <a:endParaRPr lang="el-GR" sz="1200" b="1" i="0" kern="1200" baseline="0" dirty="0" smtClean="0">
              <a:solidFill>
                <a:schemeClr val="tx1"/>
              </a:solidFill>
              <a:effectLst/>
              <a:latin typeface="+mn-lt"/>
              <a:ea typeface="+mn-ea"/>
              <a:cs typeface="+mn-cs"/>
            </a:endParaRPr>
          </a:p>
          <a:p>
            <a:r>
              <a:rPr lang="el-GR" sz="1200" b="0" i="0" kern="1200" baseline="0" dirty="0" smtClean="0">
                <a:solidFill>
                  <a:schemeClr val="tx1"/>
                </a:solidFill>
                <a:effectLst/>
                <a:latin typeface="+mn-lt"/>
                <a:ea typeface="+mn-ea"/>
                <a:cs typeface="+mn-cs"/>
              </a:rPr>
              <a:t>Το πρόγραμμα </a:t>
            </a:r>
            <a:r>
              <a:rPr lang="en-US" sz="1200" b="0" i="0" kern="1200" baseline="0" dirty="0" smtClean="0">
                <a:solidFill>
                  <a:schemeClr val="tx1"/>
                </a:solidFill>
                <a:effectLst/>
                <a:latin typeface="+mn-lt"/>
                <a:ea typeface="+mn-ea"/>
                <a:cs typeface="+mn-cs"/>
              </a:rPr>
              <a:t>LIFE</a:t>
            </a:r>
            <a:r>
              <a:rPr lang="el-GR" sz="1200" b="0" i="0" kern="1200" baseline="0" dirty="0" smtClean="0">
                <a:solidFill>
                  <a:schemeClr val="tx1"/>
                </a:solidFill>
                <a:effectLst/>
                <a:latin typeface="+mn-lt"/>
                <a:ea typeface="+mn-ea"/>
                <a:cs typeface="+mn-cs"/>
              </a:rPr>
              <a:t> αποτελεί το χρηματοδοτικό μέσο της Ευρωπαϊκής Ένωσης για έργα προστασίας της βιοποικιλότητας</a:t>
            </a: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29</a:t>
            </a:fld>
            <a:endParaRPr lang="el-GR"/>
          </a:p>
        </p:txBody>
      </p:sp>
    </p:spTree>
    <p:extLst>
      <p:ext uri="{BB962C8B-B14F-4D97-AF65-F5344CB8AC3E}">
        <p14:creationId xmlns:p14="http://schemas.microsoft.com/office/powerpoint/2010/main" val="25689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 </a:t>
            </a:r>
          </a:p>
          <a:p>
            <a:r>
              <a:rPr lang="el-GR" b="1" dirty="0" smtClean="0"/>
              <a:t>Ποικιλία ανάμεσα στα φυτά</a:t>
            </a:r>
          </a:p>
          <a:p>
            <a:r>
              <a:rPr lang="el-GR" b="0" dirty="0" smtClean="0"/>
              <a:t>Υπάρχει μεγάλη ποικιλία φυτών στον</a:t>
            </a:r>
            <a:r>
              <a:rPr lang="el-GR" b="0" baseline="0" dirty="0" smtClean="0"/>
              <a:t> πλανήτη μας</a:t>
            </a:r>
            <a:r>
              <a:rPr lang="el-GR" b="0" dirty="0" smtClean="0"/>
              <a:t>.</a:t>
            </a:r>
            <a:r>
              <a:rPr lang="el-GR" b="0" baseline="0" dirty="0" smtClean="0"/>
              <a:t>  Στα φυτά συγκαταλέγονται τόσο τα τόσο οι πόες, όσο οι θάμνοι και τα δέντρα.</a:t>
            </a:r>
            <a:endParaRPr lang="el-GR" b="0" dirty="0" smtClean="0"/>
          </a:p>
          <a:p>
            <a:pPr marL="0" indent="0">
              <a:buNone/>
            </a:pPr>
            <a:r>
              <a:rPr lang="el-GR" dirty="0" smtClean="0"/>
              <a:t>1. Παπαρούνα - </a:t>
            </a:r>
            <a:r>
              <a:rPr lang="en-US" dirty="0" smtClean="0"/>
              <a:t>http://www.alekati.gr</a:t>
            </a:r>
            <a:endParaRPr lang="el-GR" dirty="0" smtClean="0"/>
          </a:p>
          <a:p>
            <a:pPr marL="0" indent="0">
              <a:buNone/>
            </a:pPr>
            <a:r>
              <a:rPr lang="el-GR" dirty="0" smtClean="0"/>
              <a:t>2. Βαμβακόδεντρο</a:t>
            </a:r>
            <a:r>
              <a:rPr lang="el-GR" baseline="0" dirty="0" smtClean="0"/>
              <a:t> - </a:t>
            </a:r>
            <a:r>
              <a:rPr lang="en-US" baseline="0" dirty="0" smtClean="0"/>
              <a:t>http://melissa-sama.deviantart.com/art/cotton-tree-179757018</a:t>
            </a:r>
            <a:endParaRPr lang="el-GR" baseline="0" dirty="0" smtClean="0"/>
          </a:p>
          <a:p>
            <a:r>
              <a:rPr lang="el-GR" dirty="0" smtClean="0"/>
              <a:t>3. Αγγουριά - </a:t>
            </a:r>
            <a:r>
              <a:rPr lang="en-US" dirty="0" smtClean="0"/>
              <a:t>http://sarantakos.wordpress.com/2010/03/16/agguri/</a:t>
            </a:r>
            <a:endParaRPr lang="el-GR" dirty="0" smtClean="0"/>
          </a:p>
          <a:p>
            <a:r>
              <a:rPr lang="el-GR" dirty="0" smtClean="0"/>
              <a:t>4. Ελιά - </a:t>
            </a:r>
            <a:r>
              <a:rPr lang="en-US" dirty="0" smtClean="0"/>
              <a:t>http://www.dpgr.gr/forum/index.php?topic=30291.0</a:t>
            </a:r>
            <a:endParaRPr lang="el-GR" dirty="0" smtClean="0"/>
          </a:p>
          <a:p>
            <a:r>
              <a:rPr lang="el-GR" dirty="0" smtClean="0"/>
              <a:t>5. Πορτοκαλιά - </a:t>
            </a:r>
            <a:r>
              <a:rPr lang="en-US" dirty="0" smtClean="0"/>
              <a:t>http://gardening.ktsa.com/pages/8110244.php?</a:t>
            </a:r>
            <a:endParaRPr lang="el-GR" dirty="0" smtClean="0"/>
          </a:p>
          <a:p>
            <a:r>
              <a:rPr lang="el-GR" dirty="0" smtClean="0"/>
              <a:t>6. Κυκλάμινο - </a:t>
            </a:r>
            <a:r>
              <a:rPr lang="en-US" dirty="0" smtClean="0"/>
              <a:t>http://fytosymvoules.blogspot.com/2012/10/blog-post_29.html</a:t>
            </a:r>
            <a:endParaRPr lang="el-GR" dirty="0" smtClean="0"/>
          </a:p>
          <a:p>
            <a:r>
              <a:rPr lang="el-GR" dirty="0" smtClean="0"/>
              <a:t>7. Φυτό</a:t>
            </a:r>
            <a:r>
              <a:rPr lang="el-GR" baseline="0" dirty="0" smtClean="0"/>
              <a:t> πατάτας - </a:t>
            </a:r>
            <a:r>
              <a:rPr lang="en-US" baseline="0" dirty="0" smtClean="0"/>
              <a:t>http://www.swsti-diatrofi.com/2011/04/blog-post_17.html</a:t>
            </a:r>
            <a:endParaRPr lang="el-GR" dirty="0" smtClean="0"/>
          </a:p>
          <a:p>
            <a:r>
              <a:rPr lang="el-GR" dirty="0" smtClean="0"/>
              <a:t>8. Θυμάρι - </a:t>
            </a:r>
            <a:r>
              <a:rPr lang="en-US" dirty="0" smtClean="0"/>
              <a:t>http://www.ftiaxno.gr/2013/08/i-kalliergeia-kai-i-xrisi-toy-thimarioy.html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a:t>
            </a:fld>
            <a:endParaRPr lang="el-GR"/>
          </a:p>
        </p:txBody>
      </p:sp>
    </p:spTree>
    <p:extLst>
      <p:ext uri="{BB962C8B-B14F-4D97-AF65-F5344CB8AC3E}">
        <p14:creationId xmlns:p14="http://schemas.microsoft.com/office/powerpoint/2010/main" val="1009274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endParaRPr lang="en-US" b="1" dirty="0" smtClean="0"/>
          </a:p>
          <a:p>
            <a:r>
              <a:rPr lang="el-GR" b="1" dirty="0" smtClean="0"/>
              <a:t>Φυσικοί </a:t>
            </a:r>
            <a:r>
              <a:rPr lang="el-GR" b="1" dirty="0" err="1" smtClean="0"/>
              <a:t>οικότοποι</a:t>
            </a:r>
            <a:endParaRPr lang="el-GR" b="1" dirty="0" smtClean="0"/>
          </a:p>
          <a:p>
            <a:r>
              <a:rPr lang="el-GR" b="0" dirty="0" smtClean="0"/>
              <a:t>Η</a:t>
            </a:r>
            <a:r>
              <a:rPr lang="el-GR" b="0" baseline="0" dirty="0" smtClean="0"/>
              <a:t> Κύπρος χαρακτηρίζεται από μεγάλη ποικιλία </a:t>
            </a:r>
            <a:r>
              <a:rPr lang="el-GR" b="0" baseline="0" dirty="0" err="1" smtClean="0"/>
              <a:t>οικότοπων</a:t>
            </a:r>
            <a:r>
              <a:rPr lang="el-GR" b="0" baseline="0" dirty="0" smtClean="0"/>
              <a:t>. Οι δασικοί τύποι </a:t>
            </a:r>
            <a:r>
              <a:rPr lang="el-GR" b="0" baseline="0" dirty="0" err="1" smtClean="0"/>
              <a:t>οικότοπων</a:t>
            </a:r>
            <a:r>
              <a:rPr lang="el-GR" b="0" baseline="0" dirty="0" smtClean="0"/>
              <a:t> του νησιού συναντώνται κυρίως στις οροσειρές του </a:t>
            </a:r>
            <a:r>
              <a:rPr lang="el-GR" b="0" baseline="0" dirty="0" err="1" smtClean="0"/>
              <a:t>Τρόοδους</a:t>
            </a:r>
            <a:r>
              <a:rPr lang="el-GR" b="0" baseline="0" dirty="0" smtClean="0"/>
              <a:t> και του Πενταδακτύλου και καλύπτουν το 17% της έκτασης της Κύπρου. 5 τύποι </a:t>
            </a:r>
            <a:r>
              <a:rPr lang="el-GR" b="0" baseline="0" dirty="0" err="1" smtClean="0"/>
              <a:t>οικότοπων</a:t>
            </a:r>
            <a:r>
              <a:rPr lang="el-GR" b="0" baseline="0" dirty="0" smtClean="0"/>
              <a:t> εμφανίζονται αποκλειστικά στο νησί (ενδημικοί).</a:t>
            </a:r>
            <a:endParaRPr lang="el-GR" b="0" dirty="0" smtClean="0"/>
          </a:p>
          <a:p>
            <a:r>
              <a:rPr lang="el-GR" dirty="0" smtClean="0"/>
              <a:t>1. </a:t>
            </a:r>
            <a:r>
              <a:rPr lang="el-GR" dirty="0" err="1" smtClean="0"/>
              <a:t>Θαμνωδεις</a:t>
            </a:r>
            <a:r>
              <a:rPr lang="el-GR" dirty="0" smtClean="0"/>
              <a:t> και δασικές συστάδες </a:t>
            </a:r>
            <a:r>
              <a:rPr lang="el-GR" dirty="0" err="1" smtClean="0"/>
              <a:t>λατζιάς</a:t>
            </a:r>
            <a:r>
              <a:rPr lang="en-US" dirty="0" smtClean="0"/>
              <a:t> (</a:t>
            </a:r>
            <a:r>
              <a:rPr lang="en-US" i="1" dirty="0" err="1" smtClean="0"/>
              <a:t>Querqua</a:t>
            </a:r>
            <a:r>
              <a:rPr lang="en-US" i="1" baseline="0" dirty="0" smtClean="0"/>
              <a:t> </a:t>
            </a:r>
            <a:r>
              <a:rPr lang="en-US" i="1" baseline="0" dirty="0" err="1" smtClean="0"/>
              <a:t>alnifolia</a:t>
            </a:r>
            <a:r>
              <a:rPr lang="en-US" dirty="0" smtClean="0"/>
              <a:t>)</a:t>
            </a:r>
            <a:r>
              <a:rPr lang="el-GR" dirty="0" smtClean="0"/>
              <a:t> - </a:t>
            </a:r>
            <a:r>
              <a:rPr lang="en-US" dirty="0" smtClean="0"/>
              <a:t>http://www.naturemuseum.org.cy/habitats.html</a:t>
            </a:r>
            <a:endParaRPr lang="el-GR" dirty="0" smtClean="0"/>
          </a:p>
          <a:p>
            <a:r>
              <a:rPr lang="el-GR" dirty="0" smtClean="0"/>
              <a:t>2. </a:t>
            </a:r>
            <a:r>
              <a:rPr lang="el-GR" dirty="0" err="1" smtClean="0"/>
              <a:t>Τυρφώνες</a:t>
            </a:r>
            <a:r>
              <a:rPr lang="el-GR" dirty="0" smtClean="0"/>
              <a:t> </a:t>
            </a:r>
            <a:r>
              <a:rPr lang="el-GR" dirty="0" err="1" smtClean="0"/>
              <a:t>τρωώδους</a:t>
            </a:r>
            <a:r>
              <a:rPr lang="el-GR" dirty="0" smtClean="0"/>
              <a:t> - </a:t>
            </a:r>
            <a:r>
              <a:rPr lang="en-US" dirty="0" smtClean="0"/>
              <a:t>http://www.naturemuseum.org.cy/habitats.html</a:t>
            </a:r>
            <a:endParaRPr lang="el-GR" dirty="0" smtClean="0"/>
          </a:p>
          <a:p>
            <a:r>
              <a:rPr lang="el-GR" dirty="0" smtClean="0"/>
              <a:t>3. Δασικές</a:t>
            </a:r>
            <a:r>
              <a:rPr lang="el-GR" baseline="0" dirty="0" smtClean="0"/>
              <a:t> συστάδες με δρυ (</a:t>
            </a:r>
            <a:r>
              <a:rPr lang="en-US" i="1" dirty="0" err="1" smtClean="0"/>
              <a:t>Querqus</a:t>
            </a:r>
            <a:r>
              <a:rPr lang="en-US" i="1" baseline="0" dirty="0" smtClean="0"/>
              <a:t> </a:t>
            </a:r>
            <a:r>
              <a:rPr lang="en-US" i="1" baseline="0" dirty="0" err="1" smtClean="0"/>
              <a:t>infecoria</a:t>
            </a:r>
            <a:r>
              <a:rPr lang="el-GR" baseline="0" dirty="0" smtClean="0"/>
              <a:t>) - </a:t>
            </a:r>
            <a:r>
              <a:rPr lang="en-US" baseline="0" dirty="0" smtClean="0"/>
              <a:t>http://www.naturemuseum.org.cy/habitats.html</a:t>
            </a:r>
            <a:endParaRPr lang="el-GR" baseline="0" dirty="0" smtClean="0"/>
          </a:p>
          <a:p>
            <a:r>
              <a:rPr lang="el-GR" baseline="0" dirty="0" smtClean="0"/>
              <a:t>4. </a:t>
            </a:r>
            <a:r>
              <a:rPr lang="el-GR" baseline="0" dirty="0" err="1" smtClean="0"/>
              <a:t>Σερπεντινόφιλα</a:t>
            </a:r>
            <a:r>
              <a:rPr lang="el-GR" baseline="0" dirty="0" smtClean="0"/>
              <a:t> λιβάδια  </a:t>
            </a:r>
            <a:r>
              <a:rPr lang="el-GR" baseline="0" dirty="0" err="1" smtClean="0"/>
              <a:t>τροόδους</a:t>
            </a:r>
            <a:r>
              <a:rPr lang="el-GR" baseline="0" dirty="0" smtClean="0"/>
              <a:t> - </a:t>
            </a:r>
            <a:r>
              <a:rPr lang="en-US" baseline="0" dirty="0" smtClean="0"/>
              <a:t>http://www.naturemuseum.org.cy/habitats.html</a:t>
            </a:r>
            <a:endParaRPr lang="el-GR" baseline="0" dirty="0" smtClean="0"/>
          </a:p>
          <a:p>
            <a:r>
              <a:rPr lang="el-GR" baseline="0" dirty="0" smtClean="0"/>
              <a:t>5. Δάση με κέδρο (</a:t>
            </a:r>
            <a:r>
              <a:rPr lang="en-US" i="1" baseline="0" dirty="0" err="1" smtClean="0"/>
              <a:t>Cedrus</a:t>
            </a:r>
            <a:r>
              <a:rPr lang="en-US" i="1" baseline="0" dirty="0" smtClean="0"/>
              <a:t> </a:t>
            </a:r>
            <a:r>
              <a:rPr lang="en-US" i="1" baseline="0" dirty="0" err="1" smtClean="0"/>
              <a:t>brevifolia</a:t>
            </a:r>
            <a:r>
              <a:rPr lang="el-GR" baseline="0" dirty="0" smtClean="0"/>
              <a:t>)</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30</a:t>
            </a:fld>
            <a:endParaRPr lang="el-GR"/>
          </a:p>
        </p:txBody>
      </p:sp>
    </p:spTree>
    <p:extLst>
      <p:ext uri="{BB962C8B-B14F-4D97-AF65-F5344CB8AC3E}">
        <p14:creationId xmlns:p14="http://schemas.microsoft.com/office/powerpoint/2010/main" val="1867080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i="0" kern="1200" dirty="0" smtClean="0">
                <a:solidFill>
                  <a:schemeClr val="tx1"/>
                </a:solidFill>
                <a:effectLst/>
                <a:latin typeface="+mn-lt"/>
                <a:ea typeface="+mn-ea"/>
                <a:cs typeface="+mn-cs"/>
              </a:rPr>
              <a:t>Προστασία</a:t>
            </a:r>
            <a:r>
              <a:rPr lang="el-GR" sz="1200" b="1" i="0" kern="1200" baseline="0" dirty="0" smtClean="0">
                <a:solidFill>
                  <a:schemeClr val="tx1"/>
                </a:solidFill>
                <a:effectLst/>
                <a:latin typeface="+mn-lt"/>
                <a:ea typeface="+mn-ea"/>
                <a:cs typeface="+mn-cs"/>
              </a:rPr>
              <a:t> της βιοποικιλότητας</a:t>
            </a:r>
            <a:endParaRPr lang="en-US" b="1" dirty="0" smtClean="0"/>
          </a:p>
          <a:p>
            <a:r>
              <a:rPr lang="el-GR" b="1" dirty="0" smtClean="0"/>
              <a:t>Φυσικοί </a:t>
            </a:r>
            <a:r>
              <a:rPr lang="el-GR" b="1" dirty="0" err="1" smtClean="0"/>
              <a:t>οικότοποι</a:t>
            </a:r>
            <a:endParaRPr lang="el-G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Κάποιοι από τους </a:t>
            </a:r>
            <a:r>
              <a:rPr lang="el-GR" sz="1200" kern="1200" dirty="0" err="1" smtClean="0">
                <a:solidFill>
                  <a:schemeClr val="tx1"/>
                </a:solidFill>
                <a:effectLst/>
                <a:latin typeface="+mn-lt"/>
                <a:ea typeface="+mn-ea"/>
                <a:cs typeface="+mn-cs"/>
              </a:rPr>
              <a:t>οικότοπους</a:t>
            </a:r>
            <a:r>
              <a:rPr lang="el-GR" sz="1200" kern="1200" dirty="0" smtClean="0">
                <a:solidFill>
                  <a:schemeClr val="tx1"/>
                </a:solidFill>
                <a:effectLst/>
                <a:latin typeface="+mn-lt"/>
                <a:ea typeface="+mn-ea"/>
                <a:cs typeface="+mn-cs"/>
              </a:rPr>
              <a:t> της Οδηγίας των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 σε συνδυασμό με το υπόστρωμα και τη βροχόπτωση, συνθέτουν σημαντικά οικοσυστήματα όπως είναι οι υδροβιότοποι ή οι αλυκές. Τα οικοσυστήματα αυτά προσελκύουν σημαντικά είδη πανίδας, όπως τα πουλιά. Τέτοιο χαρακτηριστικό παράδειγμα αποτελεί η λίμνη της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a:t>
            </a:r>
            <a:r>
              <a:rPr lang="el-GR" sz="1200" kern="1200" dirty="0" smtClean="0">
                <a:solidFill>
                  <a:schemeClr val="tx1"/>
                </a:solidFill>
                <a:effectLst/>
                <a:latin typeface="+mn-lt"/>
                <a:ea typeface="+mn-ea"/>
                <a:cs typeface="+mn-cs"/>
              </a:rPr>
              <a:t>Υδροβιότοπος</a:t>
            </a:r>
            <a:r>
              <a:rPr lang="el-GR" sz="1200" kern="1200" baseline="0" dirty="0" smtClean="0">
                <a:solidFill>
                  <a:schemeClr val="tx1"/>
                </a:solidFill>
                <a:effectLst/>
                <a:latin typeface="+mn-lt"/>
                <a:ea typeface="+mn-ea"/>
                <a:cs typeface="+mn-cs"/>
              </a:rPr>
              <a:t> της </a:t>
            </a:r>
            <a:r>
              <a:rPr lang="el-GR" sz="1200" kern="1200" baseline="0" dirty="0" err="1" smtClean="0">
                <a:solidFill>
                  <a:schemeClr val="tx1"/>
                </a:solidFill>
                <a:effectLst/>
                <a:latin typeface="+mn-lt"/>
                <a:ea typeface="+mn-ea"/>
                <a:cs typeface="+mn-cs"/>
              </a:rPr>
              <a:t>Ορόκλινης</a:t>
            </a:r>
            <a:endParaRPr lang="el-G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31</a:t>
            </a:fld>
            <a:endParaRPr lang="el-GR"/>
          </a:p>
        </p:txBody>
      </p:sp>
    </p:spTree>
    <p:extLst>
      <p:ext uri="{BB962C8B-B14F-4D97-AF65-F5344CB8AC3E}">
        <p14:creationId xmlns:p14="http://schemas.microsoft.com/office/powerpoint/2010/main" val="3198806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 της Κύπρου</a:t>
            </a:r>
          </a:p>
          <a:p>
            <a:r>
              <a:rPr lang="el-GR" b="1" dirty="0" smtClean="0"/>
              <a:t>Χλωρίδα</a:t>
            </a:r>
          </a:p>
          <a:p>
            <a:r>
              <a:rPr lang="el-GR" sz="1200" b="0" i="0" kern="1200" dirty="0" smtClean="0">
                <a:solidFill>
                  <a:schemeClr val="tx1"/>
                </a:solidFill>
                <a:effectLst/>
                <a:latin typeface="+mn-lt"/>
                <a:ea typeface="+mn-ea"/>
                <a:cs typeface="+mn-cs"/>
              </a:rPr>
              <a:t>Στην Κύπρο</a:t>
            </a:r>
            <a:r>
              <a:rPr lang="el-GR" sz="1200" b="0" i="0" kern="1200" baseline="0" dirty="0" smtClean="0">
                <a:solidFill>
                  <a:schemeClr val="tx1"/>
                </a:solidFill>
                <a:effectLst/>
                <a:latin typeface="+mn-lt"/>
                <a:ea typeface="+mn-ea"/>
                <a:cs typeface="+mn-cs"/>
              </a:rPr>
              <a:t> έχουν καταγραφεί 144 </a:t>
            </a:r>
            <a:r>
              <a:rPr lang="el-GR" sz="1200" b="0" i="0" kern="1200" baseline="0" dirty="0" err="1" smtClean="0">
                <a:solidFill>
                  <a:schemeClr val="tx1"/>
                </a:solidFill>
                <a:effectLst/>
                <a:latin typeface="+mn-lt"/>
                <a:ea typeface="+mn-ea"/>
                <a:cs typeface="+mn-cs"/>
              </a:rPr>
              <a:t>εδνημικά</a:t>
            </a:r>
            <a:r>
              <a:rPr lang="el-GR" sz="1200" b="0" i="0" kern="1200" baseline="0" dirty="0" smtClean="0">
                <a:solidFill>
                  <a:schemeClr val="tx1"/>
                </a:solidFill>
                <a:effectLst/>
                <a:latin typeface="+mn-lt"/>
                <a:ea typeface="+mn-ea"/>
                <a:cs typeface="+mn-cs"/>
              </a:rPr>
              <a:t> είδη φυτών. </a:t>
            </a:r>
            <a:r>
              <a:rPr lang="el-GR" sz="1200" b="0" i="0" kern="1200" dirty="0" smtClean="0">
                <a:solidFill>
                  <a:schemeClr val="tx1"/>
                </a:solidFill>
                <a:effectLst/>
                <a:latin typeface="+mn-lt"/>
                <a:ea typeface="+mn-ea"/>
                <a:cs typeface="+mn-cs"/>
              </a:rPr>
              <a:t>Τα περισσότερα από αυτά εντοπίζονται στις οροσειρές του </a:t>
            </a:r>
            <a:r>
              <a:rPr lang="el-GR" sz="1200" b="0" i="0" kern="1200" dirty="0" err="1" smtClean="0">
                <a:solidFill>
                  <a:schemeClr val="tx1"/>
                </a:solidFill>
                <a:effectLst/>
                <a:latin typeface="+mn-lt"/>
                <a:ea typeface="+mn-ea"/>
                <a:cs typeface="+mn-cs"/>
              </a:rPr>
              <a:t>Τροόδους</a:t>
            </a:r>
            <a:r>
              <a:rPr lang="el-GR" sz="1200" b="0" i="0" kern="1200" dirty="0" smtClean="0">
                <a:solidFill>
                  <a:schemeClr val="tx1"/>
                </a:solidFill>
                <a:effectLst/>
                <a:latin typeface="+mn-lt"/>
                <a:ea typeface="+mn-ea"/>
                <a:cs typeface="+mn-cs"/>
              </a:rPr>
              <a:t> και του </a:t>
            </a:r>
            <a:r>
              <a:rPr lang="el-GR" sz="1200" b="0" i="0" kern="1200" dirty="0" err="1" smtClean="0">
                <a:solidFill>
                  <a:schemeClr val="tx1"/>
                </a:solidFill>
                <a:effectLst/>
                <a:latin typeface="+mn-lt"/>
                <a:ea typeface="+mn-ea"/>
                <a:cs typeface="+mn-cs"/>
              </a:rPr>
              <a:t>Πετναδακτύλου</a:t>
            </a:r>
            <a:r>
              <a:rPr lang="el-GR" sz="1200" b="0" i="0" kern="1200" dirty="0" smtClean="0">
                <a:solidFill>
                  <a:schemeClr val="tx1"/>
                </a:solidFill>
                <a:effectLst/>
                <a:latin typeface="+mn-lt"/>
                <a:ea typeface="+mn-ea"/>
                <a:cs typeface="+mn-cs"/>
              </a:rPr>
              <a:t>. </a:t>
            </a:r>
          </a:p>
          <a:p>
            <a:r>
              <a:rPr lang="el-GR" sz="1200" b="0" i="0" kern="1200" dirty="0" smtClean="0">
                <a:solidFill>
                  <a:schemeClr val="tx1"/>
                </a:solidFill>
                <a:effectLst/>
                <a:latin typeface="+mn-lt"/>
                <a:ea typeface="+mn-ea"/>
                <a:cs typeface="+mn-cs"/>
              </a:rPr>
              <a:t>Στην οροσειρά του </a:t>
            </a:r>
            <a:r>
              <a:rPr lang="el-GR" sz="1200" b="0" i="0" kern="1200" dirty="0" err="1" smtClean="0">
                <a:solidFill>
                  <a:schemeClr val="tx1"/>
                </a:solidFill>
                <a:effectLst/>
                <a:latin typeface="+mn-lt"/>
                <a:ea typeface="+mn-ea"/>
                <a:cs typeface="+mn-cs"/>
              </a:rPr>
              <a:t>Τροόδους</a:t>
            </a:r>
            <a:r>
              <a:rPr lang="el-GR" sz="1200" b="0" i="0" kern="1200" dirty="0" smtClean="0">
                <a:solidFill>
                  <a:schemeClr val="tx1"/>
                </a:solidFill>
                <a:effectLst/>
                <a:latin typeface="+mn-lt"/>
                <a:ea typeface="+mn-ea"/>
                <a:cs typeface="+mn-cs"/>
              </a:rPr>
              <a:t> υπάρχουν 100 ενδημικά φυτά της Κύπρου,  45 από τα οποία είναι τοπικά ενδημικά (συναντώνται</a:t>
            </a:r>
            <a:r>
              <a:rPr lang="el-GR" sz="1200" b="0" i="0" kern="1200" baseline="0" dirty="0" smtClean="0">
                <a:solidFill>
                  <a:schemeClr val="tx1"/>
                </a:solidFill>
                <a:effectLst/>
                <a:latin typeface="+mn-lt"/>
                <a:ea typeface="+mn-ea"/>
                <a:cs typeface="+mn-cs"/>
              </a:rPr>
              <a:t> μόνο στο </a:t>
            </a:r>
            <a:r>
              <a:rPr lang="el-GR" sz="1200" b="0" i="0" kern="1200" baseline="0" dirty="0" err="1" smtClean="0">
                <a:solidFill>
                  <a:schemeClr val="tx1"/>
                </a:solidFill>
                <a:effectLst/>
                <a:latin typeface="+mn-lt"/>
                <a:ea typeface="+mn-ea"/>
                <a:cs typeface="+mn-cs"/>
              </a:rPr>
              <a:t>Τροόδος</a:t>
            </a:r>
            <a:r>
              <a:rPr lang="el-GR" sz="1200" b="0" i="0" kern="1200" baseline="0" dirty="0" smtClean="0">
                <a:solidFill>
                  <a:schemeClr val="tx1"/>
                </a:solidFill>
                <a:effectLst/>
                <a:latin typeface="+mn-lt"/>
                <a:ea typeface="+mn-ea"/>
                <a:cs typeface="+mn-cs"/>
              </a:rPr>
              <a:t>)</a:t>
            </a:r>
            <a:r>
              <a:rPr lang="el-GR" sz="1200" b="0" i="0" kern="1200" dirty="0" smtClean="0">
                <a:solidFill>
                  <a:schemeClr val="tx1"/>
                </a:solidFill>
                <a:effectLst/>
                <a:latin typeface="+mn-lt"/>
                <a:ea typeface="+mn-ea"/>
                <a:cs typeface="+mn-cs"/>
              </a:rPr>
              <a:t>, ενώ στην οροσειρά του Πενταδακτύλου 60, 14 από τα οποία είναι τοπικά ενδημικά.</a:t>
            </a:r>
            <a:endParaRPr lang="el-G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a:t>
            </a:r>
            <a:r>
              <a:rPr lang="el-GR" dirty="0" smtClean="0"/>
              <a:t>Κυπριακή</a:t>
            </a:r>
            <a:r>
              <a:rPr lang="el-GR" baseline="0" dirty="0" smtClean="0"/>
              <a:t> τουλίπα </a:t>
            </a:r>
            <a:r>
              <a:rPr lang="el-GR" i="1" baseline="0" dirty="0" smtClean="0"/>
              <a:t>(</a:t>
            </a:r>
            <a:r>
              <a:rPr lang="en-US" i="1" baseline="0" dirty="0" err="1" smtClean="0"/>
              <a:t>Tulipa</a:t>
            </a:r>
            <a:r>
              <a:rPr lang="en-US" i="1" baseline="0" dirty="0" smtClean="0"/>
              <a:t> </a:t>
            </a:r>
            <a:r>
              <a:rPr lang="en-US" i="1" baseline="0" dirty="0" err="1" smtClean="0"/>
              <a:t>cypria</a:t>
            </a:r>
            <a:r>
              <a:rPr lang="el-GR" i="1" baseline="0" dirty="0" smtClean="0"/>
              <a:t>)</a:t>
            </a:r>
            <a:r>
              <a:rPr lang="en-US" i="1" baseline="0" dirty="0" smtClean="0"/>
              <a:t> - </a:t>
            </a:r>
            <a:r>
              <a:rPr lang="en-US" dirty="0" smtClean="0"/>
              <a:t>http://www.naturemuseum.org.cy/habitats.html</a:t>
            </a:r>
            <a:endParaRPr lang="el-GR"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 </a:t>
            </a:r>
            <a:r>
              <a:rPr lang="el-GR" baseline="0" dirty="0" smtClean="0"/>
              <a:t>Κυπριακό κυκλάμινο (</a:t>
            </a:r>
            <a:r>
              <a:rPr lang="en-US" i="1" baseline="0" dirty="0" smtClean="0"/>
              <a:t>Cyclamen </a:t>
            </a:r>
            <a:r>
              <a:rPr lang="en-US" i="1" baseline="0" dirty="0" err="1" smtClean="0"/>
              <a:t>cyprium</a:t>
            </a:r>
            <a:r>
              <a:rPr lang="en-US" i="0" baseline="0" dirty="0" smtClean="0"/>
              <a:t>) - </a:t>
            </a:r>
            <a:r>
              <a:rPr lang="en-US" dirty="0" smtClean="0"/>
              <a:t>http://www.naturemuseum.org.cy/habitats.html</a:t>
            </a:r>
            <a:endParaRPr lang="el-GR" i="0" baseline="0" dirty="0" smtClean="0"/>
          </a:p>
          <a:p>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32</a:t>
            </a:fld>
            <a:endParaRPr lang="el-GR"/>
          </a:p>
        </p:txBody>
      </p:sp>
    </p:spTree>
    <p:extLst>
      <p:ext uri="{BB962C8B-B14F-4D97-AF65-F5344CB8AC3E}">
        <p14:creationId xmlns:p14="http://schemas.microsoft.com/office/powerpoint/2010/main" val="2151251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Χλωρίδα</a:t>
            </a:r>
          </a:p>
          <a:p>
            <a:r>
              <a:rPr lang="el-GR" sz="1200" kern="1200" dirty="0" smtClean="0">
                <a:solidFill>
                  <a:schemeClr val="tx1"/>
                </a:solidFill>
                <a:effectLst/>
                <a:latin typeface="+mn-lt"/>
                <a:ea typeface="+mn-ea"/>
                <a:cs typeface="+mn-cs"/>
              </a:rPr>
              <a:t>Ένας σημαντικός αριθμός φυτών, τελούν υπό καθεστώς προστασίας σε διεθνές, Ευρωπαϊκό και εθνικό επίπεδο. Το φυτό </a:t>
            </a:r>
            <a:r>
              <a:rPr lang="el-GR" sz="1200" kern="1200" dirty="0" err="1" smtClean="0">
                <a:solidFill>
                  <a:schemeClr val="tx1"/>
                </a:solidFill>
                <a:effectLst/>
                <a:latin typeface="+mn-lt"/>
                <a:ea typeface="+mn-ea"/>
                <a:cs typeface="+mn-cs"/>
              </a:rPr>
              <a:t>σουαέντα</a:t>
            </a:r>
            <a:r>
              <a:rPr lang="el-GR" sz="1200" kern="1200" baseline="0" dirty="0" smtClean="0">
                <a:solidFill>
                  <a:schemeClr val="tx1"/>
                </a:solidFill>
                <a:effectLst/>
                <a:latin typeface="+mn-lt"/>
                <a:ea typeface="+mn-ea"/>
                <a:cs typeface="+mn-cs"/>
              </a:rPr>
              <a:t> η αιγυπτιακή αποτελεί σπάνιο είδος το οποίο μπορούμε να εντοπίσουμε στην περιοχή της λίμνης της </a:t>
            </a:r>
            <a:r>
              <a:rPr lang="el-GR" sz="1200" kern="1200" baseline="0" dirty="0" err="1" smtClean="0">
                <a:solidFill>
                  <a:schemeClr val="tx1"/>
                </a:solidFill>
                <a:effectLst/>
                <a:latin typeface="+mn-lt"/>
                <a:ea typeface="+mn-ea"/>
                <a:cs typeface="+mn-cs"/>
              </a:rPr>
              <a:t>Ορόκλινης</a:t>
            </a:r>
            <a:r>
              <a:rPr lang="el-GR" sz="1200" kern="1200" baseline="0" dirty="0" smtClean="0">
                <a:solidFill>
                  <a:schemeClr val="tx1"/>
                </a:solidFill>
                <a:effectLst/>
                <a:latin typeface="+mn-lt"/>
                <a:ea typeface="+mn-ea"/>
                <a:cs typeface="+mn-cs"/>
              </a:rPr>
              <a:t> και αλλού.</a:t>
            </a:r>
          </a:p>
          <a:p>
            <a:r>
              <a:rPr lang="el-GR" sz="1200" b="0" kern="1200" baseline="0" dirty="0" smtClean="0">
                <a:solidFill>
                  <a:schemeClr val="tx1"/>
                </a:solidFill>
                <a:effectLst/>
                <a:latin typeface="+mn-lt"/>
                <a:ea typeface="+mn-ea"/>
                <a:cs typeface="+mn-cs"/>
              </a:rPr>
              <a:t>1. </a:t>
            </a:r>
            <a:r>
              <a:rPr lang="el-GR" sz="1200" b="0" kern="1200" baseline="0" dirty="0" err="1" smtClean="0">
                <a:solidFill>
                  <a:schemeClr val="tx1"/>
                </a:solidFill>
                <a:effectLst/>
                <a:latin typeface="+mn-lt"/>
                <a:ea typeface="+mn-ea"/>
                <a:cs typeface="+mn-cs"/>
              </a:rPr>
              <a:t>Σουαέντα</a:t>
            </a:r>
            <a:r>
              <a:rPr lang="el-GR" sz="1200" b="0" kern="1200" baseline="0" dirty="0" smtClean="0">
                <a:solidFill>
                  <a:schemeClr val="tx1"/>
                </a:solidFill>
                <a:effectLst/>
                <a:latin typeface="+mn-lt"/>
                <a:ea typeface="+mn-ea"/>
                <a:cs typeface="+mn-cs"/>
              </a:rPr>
              <a:t> η αιγυπτιακή (</a:t>
            </a:r>
            <a:r>
              <a:rPr lang="en-US" sz="1200" b="0" i="1" kern="1200" baseline="0" dirty="0" err="1" smtClean="0">
                <a:solidFill>
                  <a:schemeClr val="tx1"/>
                </a:solidFill>
                <a:effectLst/>
                <a:latin typeface="+mn-lt"/>
                <a:ea typeface="+mn-ea"/>
                <a:cs typeface="+mn-cs"/>
              </a:rPr>
              <a:t>Suaeda</a:t>
            </a:r>
            <a:r>
              <a:rPr lang="en-US" sz="1200" b="0" i="1" kern="1200" baseline="0" dirty="0" smtClean="0">
                <a:solidFill>
                  <a:schemeClr val="tx1"/>
                </a:solidFill>
                <a:effectLst/>
                <a:latin typeface="+mn-lt"/>
                <a:ea typeface="+mn-ea"/>
                <a:cs typeface="+mn-cs"/>
              </a:rPr>
              <a:t> </a:t>
            </a:r>
            <a:r>
              <a:rPr lang="en-US" sz="1200" b="0" i="1" kern="1200" baseline="0" dirty="0" err="1" smtClean="0">
                <a:solidFill>
                  <a:schemeClr val="tx1"/>
                </a:solidFill>
                <a:effectLst/>
                <a:latin typeface="+mn-lt"/>
                <a:ea typeface="+mn-ea"/>
                <a:cs typeface="+mn-cs"/>
              </a:rPr>
              <a:t>aegyptiaca</a:t>
            </a:r>
            <a:r>
              <a:rPr lang="el-GR" sz="1200" b="0" kern="1200" baseline="0" dirty="0" smtClean="0">
                <a:solidFill>
                  <a:schemeClr val="tx1"/>
                </a:solidFill>
                <a:effectLst/>
                <a:latin typeface="+mn-lt"/>
                <a:ea typeface="+mn-ea"/>
                <a:cs typeface="+mn-cs"/>
              </a:rPr>
              <a:t>)</a:t>
            </a:r>
            <a:r>
              <a:rPr lang="en-US" sz="1200" b="0" kern="1200" baseline="0" dirty="0" smtClean="0">
                <a:solidFill>
                  <a:schemeClr val="tx1"/>
                </a:solidFill>
                <a:effectLst/>
                <a:latin typeface="+mn-lt"/>
                <a:ea typeface="+mn-ea"/>
                <a:cs typeface="+mn-cs"/>
              </a:rPr>
              <a:t> - </a:t>
            </a:r>
            <a:r>
              <a:rPr lang="en-US" dirty="0" smtClean="0"/>
              <a:t>http://www.naturemuseum.org.cy/habitats.html</a:t>
            </a:r>
            <a:endParaRPr lang="el-GR" b="0" dirty="0"/>
          </a:p>
        </p:txBody>
      </p:sp>
      <p:sp>
        <p:nvSpPr>
          <p:cNvPr id="4" name="Slide Number Placeholder 3"/>
          <p:cNvSpPr>
            <a:spLocks noGrp="1"/>
          </p:cNvSpPr>
          <p:nvPr>
            <p:ph type="sldNum" sz="quarter" idx="10"/>
          </p:nvPr>
        </p:nvSpPr>
        <p:spPr/>
        <p:txBody>
          <a:bodyPr/>
          <a:lstStyle/>
          <a:p>
            <a:fld id="{BC20C6C2-FC4F-4C85-8B55-DE58A0461605}" type="slidenum">
              <a:rPr lang="el-GR" smtClean="0"/>
              <a:t>33</a:t>
            </a:fld>
            <a:endParaRPr lang="el-GR"/>
          </a:p>
        </p:txBody>
      </p:sp>
    </p:spTree>
    <p:extLst>
      <p:ext uri="{BB962C8B-B14F-4D97-AF65-F5344CB8AC3E}">
        <p14:creationId xmlns:p14="http://schemas.microsoft.com/office/powerpoint/2010/main" val="3791449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 της Κύπρου</a:t>
            </a:r>
          </a:p>
          <a:p>
            <a:r>
              <a:rPr lang="el-GR" b="1" dirty="0" smtClean="0"/>
              <a:t>Πανίδα</a:t>
            </a:r>
          </a:p>
          <a:p>
            <a:r>
              <a:rPr lang="el-GR" sz="1200" kern="1200" dirty="0" smtClean="0">
                <a:solidFill>
                  <a:schemeClr val="tx1"/>
                </a:solidFill>
                <a:effectLst/>
                <a:latin typeface="+mn-lt"/>
                <a:ea typeface="+mn-ea"/>
                <a:cs typeface="+mn-cs"/>
              </a:rPr>
              <a:t>Η θέση της Κύπρου και η μεγάλη ποικιλία βιοτόπων έχει ως αποτέλεσμα την ύπαρξη μιας πλούσιας πανίδας. Συγκεκριμένα, υπάρχουν 36 είδη θηλαστικών</a:t>
            </a:r>
            <a:r>
              <a:rPr lang="en-US" sz="1200" kern="1200" dirty="0" smtClean="0">
                <a:solidFill>
                  <a:schemeClr val="tx1"/>
                </a:solidFill>
                <a:effectLst/>
                <a:latin typeface="+mn-lt"/>
                <a:ea typeface="+mn-ea"/>
                <a:cs typeface="+mn-cs"/>
              </a:rPr>
              <a:t>,</a:t>
            </a:r>
            <a:r>
              <a:rPr lang="el-GR" sz="1200" kern="1200" dirty="0" smtClean="0">
                <a:solidFill>
                  <a:schemeClr val="tx1"/>
                </a:solidFill>
                <a:effectLst/>
                <a:latin typeface="+mn-lt"/>
                <a:ea typeface="+mn-ea"/>
                <a:cs typeface="+mn-cs"/>
              </a:rPr>
              <a:t> 22 είδη ερπετών, 3 είδη αμφιβίων</a:t>
            </a:r>
            <a:r>
              <a:rPr lang="en-US" sz="1200" kern="1200" dirty="0" smtClean="0">
                <a:solidFill>
                  <a:schemeClr val="tx1"/>
                </a:solidFill>
                <a:effectLst/>
                <a:latin typeface="+mn-lt"/>
                <a:ea typeface="+mn-ea"/>
                <a:cs typeface="+mn-cs"/>
              </a:rPr>
              <a:t>,</a:t>
            </a:r>
            <a:r>
              <a:rPr lang="el-GR" sz="1200" kern="1200" dirty="0" smtClean="0">
                <a:solidFill>
                  <a:schemeClr val="tx1"/>
                </a:solidFill>
                <a:effectLst/>
                <a:latin typeface="+mn-lt"/>
                <a:ea typeface="+mn-ea"/>
                <a:cs typeface="+mn-cs"/>
              </a:rPr>
              <a:t> 200 είδη ψαριών, 408 είδη πουλιών</a:t>
            </a:r>
            <a:r>
              <a:rPr lang="el-GR" sz="1200" kern="1200" baseline="0" dirty="0" smtClean="0">
                <a:solidFill>
                  <a:schemeClr val="tx1"/>
                </a:solidFill>
                <a:effectLst/>
                <a:latin typeface="+mn-lt"/>
                <a:ea typeface="+mn-ea"/>
                <a:cs typeface="+mn-cs"/>
              </a:rPr>
              <a:t> και </a:t>
            </a:r>
            <a:r>
              <a:rPr lang="el-GR" sz="1200" kern="1200" dirty="0" smtClean="0">
                <a:solidFill>
                  <a:schemeClr val="tx1"/>
                </a:solidFill>
                <a:effectLst/>
                <a:latin typeface="+mn-lt"/>
                <a:ea typeface="+mn-ea"/>
                <a:cs typeface="+mn-cs"/>
              </a:rPr>
              <a:t>5000 είδη</a:t>
            </a:r>
            <a:r>
              <a:rPr lang="en-US" sz="1200" kern="1200" baseline="0" dirty="0" smtClean="0">
                <a:solidFill>
                  <a:schemeClr val="tx1"/>
                </a:solidFill>
                <a:effectLst/>
                <a:latin typeface="+mn-lt"/>
                <a:ea typeface="+mn-ea"/>
                <a:cs typeface="+mn-cs"/>
              </a:rPr>
              <a:t> </a:t>
            </a:r>
            <a:r>
              <a:rPr lang="el-GR" sz="1200" kern="1200" baseline="0" dirty="0" err="1" smtClean="0">
                <a:solidFill>
                  <a:schemeClr val="tx1"/>
                </a:solidFill>
                <a:effectLst/>
                <a:latin typeface="+mn-lt"/>
                <a:ea typeface="+mn-ea"/>
                <a:cs typeface="+mn-cs"/>
              </a:rPr>
              <a:t>ασπονδύλων</a:t>
            </a:r>
            <a:r>
              <a:rPr lang="el-GR" sz="1200" kern="1200" baseline="0" dirty="0" smtClean="0">
                <a:solidFill>
                  <a:schemeClr val="tx1"/>
                </a:solidFill>
                <a:effectLst/>
                <a:latin typeface="+mn-lt"/>
                <a:ea typeface="+mn-ea"/>
                <a:cs typeface="+mn-cs"/>
              </a:rPr>
              <a:t>.</a:t>
            </a:r>
            <a:endParaRPr lang="el-G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1. Αλεπού</a:t>
            </a:r>
            <a:r>
              <a:rPr lang="el-GR" baseline="0" dirty="0" smtClean="0"/>
              <a:t> (</a:t>
            </a:r>
            <a:r>
              <a:rPr lang="en-US" sz="1200" b="0" i="1" u="none" strike="noStrike" kern="1200" dirty="0" err="1" smtClean="0">
                <a:solidFill>
                  <a:schemeClr val="tx1"/>
                </a:solidFill>
                <a:effectLst/>
                <a:latin typeface="+mn-lt"/>
                <a:ea typeface="+mn-ea"/>
                <a:cs typeface="+mn-cs"/>
              </a:rPr>
              <a:t>Vulpes</a:t>
            </a:r>
            <a:r>
              <a:rPr lang="en-US" sz="1200" b="0" i="1" u="none" strike="noStrike"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rPr>
              <a:t>vulpes</a:t>
            </a:r>
            <a:r>
              <a:rPr lang="el-GR" baseline="0" dirty="0" smtClean="0"/>
              <a:t>)- </a:t>
            </a:r>
            <a:r>
              <a:rPr lang="en-US" dirty="0" smtClean="0"/>
              <a:t>http://www.naturemuseum.org.cy/habitats.html</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2. Σκαντζόχοιρος </a:t>
            </a:r>
            <a:r>
              <a:rPr lang="el-GR" i="1" dirty="0" smtClean="0"/>
              <a:t>(</a:t>
            </a:r>
            <a:r>
              <a:rPr lang="en-US" sz="1200" b="0" i="1" kern="1200" dirty="0" err="1" smtClean="0">
                <a:solidFill>
                  <a:schemeClr val="tx1"/>
                </a:solidFill>
                <a:effectLst/>
                <a:latin typeface="+mn-lt"/>
                <a:ea typeface="+mn-ea"/>
                <a:cs typeface="+mn-cs"/>
              </a:rPr>
              <a:t>Hemiechinus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auritus</a:t>
            </a:r>
            <a:r>
              <a:rPr lang="el-GR" i="1" dirty="0" smtClean="0"/>
              <a:t>)</a:t>
            </a:r>
            <a:r>
              <a:rPr lang="el-GR" dirty="0" smtClean="0"/>
              <a:t> - </a:t>
            </a:r>
            <a:r>
              <a:rPr lang="en-US" dirty="0" smtClean="0"/>
              <a:t>http://www.naturemuseum.org.cy/habitats.html</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3. Βάτραχος </a:t>
            </a:r>
            <a:r>
              <a:rPr lang="el-GR" b="0" dirty="0" smtClean="0"/>
              <a:t>(</a:t>
            </a:r>
            <a:r>
              <a:rPr lang="en-US" sz="1200" b="0" i="1" u="none" strike="noStrike" kern="1200" dirty="0" err="1" smtClean="0">
                <a:solidFill>
                  <a:schemeClr val="tx1"/>
                </a:solidFill>
                <a:effectLst/>
                <a:latin typeface="+mn-lt"/>
                <a:ea typeface="+mn-ea"/>
                <a:cs typeface="+mn-cs"/>
              </a:rPr>
              <a:t>Bufo</a:t>
            </a:r>
            <a:r>
              <a:rPr lang="en-US" sz="1200" b="0" i="1" u="none" strike="noStrike"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rPr>
              <a:t>viridis</a:t>
            </a:r>
            <a:r>
              <a:rPr lang="el-GR" b="0" dirty="0" smtClean="0"/>
              <a:t>)</a:t>
            </a:r>
            <a:r>
              <a:rPr lang="el-GR" dirty="0" smtClean="0"/>
              <a:t> - </a:t>
            </a:r>
            <a:r>
              <a:rPr lang="en-US" dirty="0" smtClean="0"/>
              <a:t>http://www.naturemuseum.org.cy/habitats.html</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4. Πεταλούδα (</a:t>
            </a:r>
            <a:r>
              <a:rPr lang="en-US" sz="1200" b="0" i="1" kern="1200" dirty="0" err="1" smtClean="0">
                <a:solidFill>
                  <a:schemeClr val="tx1"/>
                </a:solidFill>
                <a:effectLst/>
                <a:latin typeface="+mn-lt"/>
                <a:ea typeface="+mn-ea"/>
                <a:cs typeface="+mn-cs"/>
              </a:rPr>
              <a:t>Colias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crocea</a:t>
            </a:r>
            <a:r>
              <a:rPr lang="el-GR" dirty="0" smtClean="0"/>
              <a:t>) - </a:t>
            </a:r>
            <a:r>
              <a:rPr lang="en-US" dirty="0" smtClean="0"/>
              <a:t>http://www.naturemuseum.org.cy/habitats.html</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5. Νυχτερίδες (</a:t>
            </a:r>
            <a:r>
              <a:rPr lang="en-US" sz="1200" b="0" i="1" u="none" strike="noStrike" kern="1200" dirty="0" err="1" smtClean="0">
                <a:solidFill>
                  <a:schemeClr val="tx1"/>
                </a:solidFill>
                <a:effectLst/>
                <a:latin typeface="+mn-lt"/>
                <a:ea typeface="+mn-ea"/>
                <a:cs typeface="+mn-cs"/>
              </a:rPr>
              <a:t>Rhinolophus</a:t>
            </a:r>
            <a:r>
              <a:rPr lang="en-US" sz="1200" b="0" i="1" u="none" strike="noStrike" kern="1200" dirty="0" smtClean="0">
                <a:solidFill>
                  <a:schemeClr val="tx1"/>
                </a:solidFill>
                <a:effectLst/>
                <a:latin typeface="+mn-lt"/>
                <a:ea typeface="+mn-ea"/>
                <a:cs typeface="+mn-cs"/>
              </a:rPr>
              <a:t> </a:t>
            </a:r>
            <a:r>
              <a:rPr lang="en-US" sz="1200" b="0" i="1" u="none" strike="noStrike" kern="1200" dirty="0" err="1" smtClean="0">
                <a:solidFill>
                  <a:schemeClr val="tx1"/>
                </a:solidFill>
                <a:effectLst/>
                <a:latin typeface="+mn-lt"/>
                <a:ea typeface="+mn-ea"/>
                <a:cs typeface="+mn-cs"/>
              </a:rPr>
              <a:t>hipposideros</a:t>
            </a:r>
            <a:r>
              <a:rPr lang="el-GR" dirty="0" smtClean="0"/>
              <a:t>)</a:t>
            </a:r>
            <a:r>
              <a:rPr lang="el-GR" baseline="0" dirty="0" smtClean="0"/>
              <a:t> - </a:t>
            </a:r>
            <a:r>
              <a:rPr lang="en-US" dirty="0" smtClean="0"/>
              <a:t>http://www.naturemuseum.org.cy/habitats.html</a:t>
            </a:r>
            <a:endParaRPr lang="el-GR" dirty="0" smtClean="0"/>
          </a:p>
          <a:p>
            <a:endParaRPr lang="el-GR" b="0" dirty="0"/>
          </a:p>
        </p:txBody>
      </p:sp>
      <p:sp>
        <p:nvSpPr>
          <p:cNvPr id="4" name="Slide Number Placeholder 3"/>
          <p:cNvSpPr>
            <a:spLocks noGrp="1"/>
          </p:cNvSpPr>
          <p:nvPr>
            <p:ph type="sldNum" sz="quarter" idx="10"/>
          </p:nvPr>
        </p:nvSpPr>
        <p:spPr/>
        <p:txBody>
          <a:bodyPr/>
          <a:lstStyle/>
          <a:p>
            <a:fld id="{BC20C6C2-FC4F-4C85-8B55-DE58A0461605}" type="slidenum">
              <a:rPr lang="el-GR" smtClean="0"/>
              <a:t>34</a:t>
            </a:fld>
            <a:endParaRPr lang="el-GR"/>
          </a:p>
        </p:txBody>
      </p:sp>
    </p:spTree>
    <p:extLst>
      <p:ext uri="{BB962C8B-B14F-4D97-AF65-F5344CB8AC3E}">
        <p14:creationId xmlns:p14="http://schemas.microsoft.com/office/powerpoint/2010/main" val="35109461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 της Κύπρου</a:t>
            </a:r>
          </a:p>
          <a:p>
            <a:r>
              <a:rPr lang="el-GR" b="1" dirty="0" smtClean="0"/>
              <a:t>Πανίδα</a:t>
            </a:r>
          </a:p>
          <a:p>
            <a:r>
              <a:rPr lang="el-GR" sz="1200" kern="1200" dirty="0" smtClean="0">
                <a:solidFill>
                  <a:schemeClr val="tx1"/>
                </a:solidFill>
                <a:effectLst/>
                <a:latin typeface="+mn-lt"/>
                <a:ea typeface="+mn-ea"/>
                <a:cs typeface="+mn-cs"/>
              </a:rPr>
              <a:t>είναι το μεγαλύτερο χερσαίο θηλαστικό του νησιού. </a:t>
            </a:r>
            <a:endParaRPr lang="el-GR" b="0" dirty="0" smtClean="0"/>
          </a:p>
          <a:p>
            <a:pPr marL="228600" indent="-228600">
              <a:buAutoNum type="arabicPeriod"/>
            </a:pPr>
            <a:r>
              <a:rPr lang="el-GR" dirty="0" err="1" smtClean="0"/>
              <a:t>Αγρινό</a:t>
            </a:r>
            <a:r>
              <a:rPr lang="el-GR" dirty="0" smtClean="0"/>
              <a:t> (</a:t>
            </a:r>
            <a:r>
              <a:rPr lang="en-US" sz="1200" i="1" kern="1200" dirty="0" err="1" smtClean="0">
                <a:solidFill>
                  <a:schemeClr val="tx1"/>
                </a:solidFill>
                <a:effectLst/>
                <a:latin typeface="+mn-lt"/>
                <a:ea typeface="+mn-ea"/>
                <a:cs typeface="+mn-cs"/>
              </a:rPr>
              <a:t>Ovis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orientalis</a:t>
            </a:r>
            <a:r>
              <a:rPr lang="en-US" sz="1200" i="1" kern="1200" dirty="0" smtClean="0">
                <a:solidFill>
                  <a:schemeClr val="tx1"/>
                </a:solidFill>
                <a:effectLst/>
                <a:latin typeface="+mn-lt"/>
                <a:ea typeface="+mn-ea"/>
                <a:cs typeface="+mn-cs"/>
              </a:rPr>
              <a:t> </a:t>
            </a:r>
            <a:r>
              <a:rPr lang="en-US" sz="1200" b="0" i="1" dirty="0" err="1" smtClean="0">
                <a:solidFill>
                  <a:schemeClr val="bg1"/>
                </a:solidFill>
                <a:latin typeface="CenturyGothic-Italic"/>
              </a:rPr>
              <a:t>ophion</a:t>
            </a:r>
            <a:r>
              <a:rPr lang="el-GR" sz="1200" i="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Είναι το μεγαλύτερο χερσαίο θηλαστικό του νησιού</a:t>
            </a:r>
            <a:r>
              <a:rPr lang="en-US" sz="1200" i="1" kern="1200" dirty="0" smtClean="0">
                <a:solidFill>
                  <a:schemeClr val="tx1"/>
                </a:solidFill>
                <a:effectLst/>
                <a:latin typeface="+mn-lt"/>
                <a:ea typeface="+mn-ea"/>
                <a:cs typeface="+mn-cs"/>
              </a:rPr>
              <a:t> </a:t>
            </a:r>
            <a:r>
              <a:rPr lang="el-GR" sz="1200" i="1" kern="1200" dirty="0" smtClean="0">
                <a:solidFill>
                  <a:schemeClr val="tx1"/>
                </a:solidFill>
                <a:effectLst/>
                <a:latin typeface="+mn-lt"/>
                <a:ea typeface="+mn-ea"/>
                <a:cs typeface="+mn-cs"/>
              </a:rPr>
              <a:t>- </a:t>
            </a:r>
            <a:r>
              <a:rPr lang="en-US" dirty="0" smtClean="0"/>
              <a:t>http://www.naturemuseum.org.cy/habitats.html</a:t>
            </a:r>
          </a:p>
          <a:p>
            <a:pPr marL="228600" indent="-228600">
              <a:buAutoNum type="arabicPeriod"/>
            </a:pPr>
            <a:r>
              <a:rPr lang="el-GR" dirty="0" smtClean="0"/>
              <a:t>Κυπριακό</a:t>
            </a:r>
            <a:r>
              <a:rPr lang="el-GR" baseline="0" dirty="0" smtClean="0"/>
              <a:t> νερόφιδο (</a:t>
            </a:r>
            <a:r>
              <a:rPr lang="en-US" i="1" baseline="0" dirty="0" err="1" smtClean="0"/>
              <a:t>Natrix</a:t>
            </a:r>
            <a:r>
              <a:rPr lang="en-US" i="1" baseline="0" dirty="0" smtClean="0"/>
              <a:t> </a:t>
            </a:r>
            <a:r>
              <a:rPr lang="en-US" i="1" baseline="0" dirty="0" err="1" smtClean="0"/>
              <a:t>natrix</a:t>
            </a:r>
            <a:r>
              <a:rPr lang="en-US" i="1" baseline="0" dirty="0" smtClean="0"/>
              <a:t> </a:t>
            </a:r>
            <a:r>
              <a:rPr lang="en-US" i="1" baseline="0" dirty="0" err="1" smtClean="0"/>
              <a:t>cypriaca</a:t>
            </a:r>
            <a:r>
              <a:rPr lang="en-US" i="1" baseline="0" dirty="0" smtClean="0"/>
              <a:t> Hecht</a:t>
            </a:r>
            <a:r>
              <a:rPr lang="en-US" baseline="0" dirty="0" smtClean="0"/>
              <a:t>)</a:t>
            </a:r>
            <a:r>
              <a:rPr lang="el-GR" baseline="0" dirty="0" smtClean="0"/>
              <a:t> - </a:t>
            </a:r>
            <a:r>
              <a:rPr lang="en-US" dirty="0" smtClean="0"/>
              <a:t>http://www.naturemuseum.org.cy/habitats.html</a:t>
            </a:r>
            <a:endParaRPr lang="en-US" baseline="0" dirty="0" smtClean="0"/>
          </a:p>
          <a:p>
            <a:pPr marL="228600" indent="-228600">
              <a:buAutoNum type="arabicPeriod"/>
            </a:pPr>
            <a:r>
              <a:rPr lang="el-GR" baseline="0" dirty="0" err="1" smtClean="0"/>
              <a:t>Σκαλιφούρτα</a:t>
            </a:r>
            <a:r>
              <a:rPr lang="el-GR" baseline="0" dirty="0" smtClean="0"/>
              <a:t> </a:t>
            </a:r>
            <a:r>
              <a:rPr lang="en-US" baseline="0" dirty="0" smtClean="0"/>
              <a:t>(</a:t>
            </a:r>
            <a:r>
              <a:rPr lang="en-US" i="1" baseline="0" dirty="0" err="1" smtClean="0"/>
              <a:t>Oenanthe</a:t>
            </a:r>
            <a:r>
              <a:rPr lang="en-US" i="1" baseline="0" dirty="0" smtClean="0"/>
              <a:t> </a:t>
            </a:r>
            <a:r>
              <a:rPr lang="en-US" i="1" baseline="0" dirty="0" err="1" smtClean="0"/>
              <a:t>cypriaca</a:t>
            </a:r>
            <a:r>
              <a:rPr lang="en-US" i="1" baseline="0" dirty="0" smtClean="0"/>
              <a:t> </a:t>
            </a:r>
            <a:r>
              <a:rPr lang="en-US" i="1" baseline="0" dirty="0" err="1" smtClean="0"/>
              <a:t>Homeyer</a:t>
            </a:r>
            <a:r>
              <a:rPr lang="en-US" baseline="0" dirty="0" smtClean="0"/>
              <a:t>)</a:t>
            </a:r>
            <a:r>
              <a:rPr lang="el-GR" baseline="0" dirty="0" smtClean="0"/>
              <a:t> - </a:t>
            </a:r>
            <a:r>
              <a:rPr lang="en-US" dirty="0" smtClean="0"/>
              <a:t>http://www.naturemuseum.org.cy/habitats.html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35</a:t>
            </a:fld>
            <a:endParaRPr lang="el-GR"/>
          </a:p>
        </p:txBody>
      </p:sp>
    </p:spTree>
    <p:extLst>
      <p:ext uri="{BB962C8B-B14F-4D97-AF65-F5344CB8AC3E}">
        <p14:creationId xmlns:p14="http://schemas.microsoft.com/office/powerpoint/2010/main" val="6366325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Μετανάστευση πουλιών</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Μετανάστευση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αναζήτηση ενέργειας (τροφής) είναι η βασική αιτία για την οποία πολλοί οργανισμοί κινούνται διαρκώς. Συγκεκριμένα, πολλά πουλιά πραγματοποιούν την πιο δραστική μετακίνηση στη γη. Η μετακίνηση αυτή των πουλιών, η οποία είναι αποτέλεσμα των εποχιακών καιρικών μεταβολών και αφορά τόσο τη διαθεσιμότητα τροφής όσο και τις ιδανικές συνθήκες αναπαραγωγής, ονομάζεται μετανάστευση.</a:t>
            </a:r>
          </a:p>
          <a:p>
            <a:r>
              <a:rPr lang="el-GR" sz="1200" b="1" kern="1200" dirty="0" smtClean="0">
                <a:solidFill>
                  <a:schemeClr val="tx1"/>
                </a:solidFill>
                <a:effectLst/>
                <a:latin typeface="+mn-lt"/>
                <a:ea typeface="+mn-ea"/>
                <a:cs typeface="+mn-cs"/>
              </a:rPr>
              <a:t>Μετανάστευση –</a:t>
            </a:r>
            <a:r>
              <a:rPr lang="el-GR" sz="1200" b="1" kern="1200" baseline="0" dirty="0" smtClean="0">
                <a:solidFill>
                  <a:schemeClr val="tx1"/>
                </a:solidFill>
                <a:effectLst/>
                <a:latin typeface="+mn-lt"/>
                <a:ea typeface="+mn-ea"/>
                <a:cs typeface="+mn-cs"/>
              </a:rPr>
              <a:t> Φθινοπωρινή &amp; Εαρινή μετανάστευση</a:t>
            </a:r>
            <a:endParaRPr lang="el-GR" sz="1200" b="1"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α. Μετανάστευση μετά το ζευγάρωμα - φθινοπωρινή μετανάστευση</a:t>
            </a:r>
          </a:p>
          <a:p>
            <a:r>
              <a:rPr lang="el-GR" sz="1200" kern="1200" dirty="0" smtClean="0">
                <a:solidFill>
                  <a:schemeClr val="tx1"/>
                </a:solidFill>
                <a:effectLst/>
                <a:latin typeface="+mn-lt"/>
                <a:ea typeface="+mn-ea"/>
                <a:cs typeface="+mn-cs"/>
              </a:rPr>
              <a:t>Πραγματοποιείται από το τέλος του καλοκαιριού μέχρι τα μέσα φθινοπώρου κατά την οποία τα πουλιά, που αναπαράγονται πριν το φθινόπωρο, μετακινούνται από την περιοχή αναπαραγωγής προς τον τόπο διαχείμασης. </a:t>
            </a:r>
          </a:p>
          <a:p>
            <a:r>
              <a:rPr lang="el-GR" sz="1200" kern="1200" dirty="0" smtClean="0">
                <a:solidFill>
                  <a:schemeClr val="tx1"/>
                </a:solidFill>
                <a:effectLst/>
                <a:latin typeface="+mn-lt"/>
                <a:ea typeface="+mn-ea"/>
                <a:cs typeface="+mn-cs"/>
              </a:rPr>
              <a:t>β. Μετανάστευση πριν το ζευγάρωμα - εαρινή μετανάστευση</a:t>
            </a:r>
          </a:p>
          <a:p>
            <a:r>
              <a:rPr lang="el-GR" sz="1200" kern="1200" dirty="0" smtClean="0">
                <a:solidFill>
                  <a:schemeClr val="tx1"/>
                </a:solidFill>
                <a:effectLst/>
                <a:latin typeface="+mn-lt"/>
                <a:ea typeface="+mn-ea"/>
                <a:cs typeface="+mn-cs"/>
              </a:rPr>
              <a:t>Πραγματοποιείται από το τέλος του χειμώνα μέχρι το τέλος του Μαΐου και τα πουλιά, που αναπαράγονται μετά το χειμώνα, μετακινούνται από τον τόπο διαχείμασης και καταλήγουν στον τόπο αναπαραγωγής. </a:t>
            </a:r>
            <a:endParaRPr lang="el-GR" dirty="0" smtClean="0"/>
          </a:p>
          <a:p>
            <a:r>
              <a:rPr lang="el-GR" dirty="0" smtClean="0"/>
              <a:t>1. Μετανάστευση πουλιών - </a:t>
            </a:r>
            <a:r>
              <a:rPr lang="en-US" dirty="0" smtClean="0"/>
              <a:t>http://www.telegraph.co.uk/science/science-news/10021789/Iron-spheres-in-ears-may-help-birds-navigate.html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36</a:t>
            </a:fld>
            <a:endParaRPr lang="el-GR"/>
          </a:p>
        </p:txBody>
      </p:sp>
    </p:spTree>
    <p:extLst>
      <p:ext uri="{BB962C8B-B14F-4D97-AF65-F5344CB8AC3E}">
        <p14:creationId xmlns:p14="http://schemas.microsoft.com/office/powerpoint/2010/main" val="3305984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kern="1200" dirty="0" smtClean="0">
                <a:solidFill>
                  <a:schemeClr val="tx1"/>
                </a:solidFill>
                <a:effectLst/>
                <a:latin typeface="+mn-lt"/>
                <a:ea typeface="+mn-ea"/>
                <a:cs typeface="+mn-cs"/>
              </a:rPr>
              <a:t>Μετανάστευση πουλιών</a:t>
            </a:r>
          </a:p>
          <a:p>
            <a:r>
              <a:rPr lang="el-GR" sz="1200" b="1" kern="1200" dirty="0" smtClean="0">
                <a:solidFill>
                  <a:schemeClr val="tx1"/>
                </a:solidFill>
                <a:effectLst/>
                <a:latin typeface="+mn-lt"/>
                <a:ea typeface="+mn-ea"/>
                <a:cs typeface="+mn-cs"/>
              </a:rPr>
              <a:t>Μετανάστευση</a:t>
            </a:r>
          </a:p>
          <a:p>
            <a:r>
              <a:rPr lang="el-GR" sz="1200" kern="1200" dirty="0" smtClean="0">
                <a:solidFill>
                  <a:schemeClr val="tx1"/>
                </a:solidFill>
                <a:effectLst/>
                <a:latin typeface="+mn-lt"/>
                <a:ea typeface="+mn-ea"/>
                <a:cs typeface="+mn-cs"/>
              </a:rPr>
              <a:t>- Η μετακίνηση πραγματοποιείται πάνω από αχανείς εκτάσεις ή κατά μήκος κοινών, στενών διαδρομών. </a:t>
            </a:r>
          </a:p>
          <a:p>
            <a:r>
              <a:rPr lang="el-GR" sz="1200" kern="1200" dirty="0" smtClean="0">
                <a:solidFill>
                  <a:schemeClr val="tx1"/>
                </a:solidFill>
                <a:effectLst/>
                <a:latin typeface="+mn-lt"/>
                <a:ea typeface="+mn-ea"/>
                <a:cs typeface="+mn-cs"/>
              </a:rPr>
              <a:t>- Αποτελείται από ένα ενιαίο, συνεχές ταξίδι ή από μία σειρά ταξιδιών με παύσεις για ξεκούραση. Στη δεύτερη περίπτωση ορισμένα είδη χρησιμοποιούν κοινά σημεία ανεφοδιασμού, επανακτούν τις δυνάμεις τους και ανεφοδιάζονται προτού συνεχίσουν το ταξίδι τους. </a:t>
            </a:r>
          </a:p>
          <a:p>
            <a:r>
              <a:rPr lang="el-GR" sz="1200" kern="1200" dirty="0" smtClean="0">
                <a:solidFill>
                  <a:schemeClr val="tx1"/>
                </a:solidFill>
                <a:effectLst/>
                <a:latin typeface="+mn-lt"/>
                <a:ea typeface="+mn-ea"/>
                <a:cs typeface="+mn-cs"/>
              </a:rPr>
              <a:t>- Κάποια μέρη της γης να συγκεντρώνουν μεγάλο αριθμό πουλιών. Τέτοια μέρη είναι ακρωτήρια ή στενές λωρίδες γης, σταυροδρόμια ηπείρων μεταξύ βορρά και νότου ή όπου υπάρχει εύκολη πρόσβαση μετά από μεγάλες εκτάσεις νερού π.χ. νησιά.</a:t>
            </a: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1. Μετανάστευση</a:t>
            </a:r>
            <a:r>
              <a:rPr lang="el-GR" baseline="0" dirty="0" smtClean="0"/>
              <a:t> - </a:t>
            </a:r>
            <a:r>
              <a:rPr lang="en-US" baseline="0" smtClean="0"/>
              <a:t>http://www.kuwaitbirds.org/sites/default/files/styles/large960/public/files-misc/migration-routes-eu-afr-asia-600.jpg?itok=aNh4PWh5</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37</a:t>
            </a:fld>
            <a:endParaRPr lang="el-GR"/>
          </a:p>
        </p:txBody>
      </p:sp>
    </p:spTree>
    <p:extLst>
      <p:ext uri="{BB962C8B-B14F-4D97-AF65-F5344CB8AC3E}">
        <p14:creationId xmlns:p14="http://schemas.microsoft.com/office/powerpoint/2010/main" val="2407877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Μετανάστευση πουλιών</a:t>
            </a:r>
          </a:p>
          <a:p>
            <a:r>
              <a:rPr lang="el-GR" b="1" dirty="0" smtClean="0"/>
              <a:t>Μεταναστευτικά πουλιά στην Κύπρο</a:t>
            </a:r>
          </a:p>
          <a:p>
            <a:r>
              <a:rPr lang="el-GR" sz="1200" kern="1200" dirty="0" smtClean="0">
                <a:solidFill>
                  <a:schemeClr val="tx1"/>
                </a:solidFill>
                <a:effectLst/>
                <a:latin typeface="+mn-lt"/>
                <a:ea typeface="+mn-ea"/>
                <a:cs typeface="+mn-cs"/>
              </a:rPr>
              <a:t>- Η Κύπρος κατέχει ξεχωριστή θέση από άποψη μετανάστευσης και συνιστά σημαντικό μεταναστευτικό κόμβο. </a:t>
            </a:r>
          </a:p>
          <a:p>
            <a:pPr marL="0" indent="0">
              <a:buFontTx/>
              <a:buNone/>
            </a:pPr>
            <a:r>
              <a:rPr lang="el-GR" sz="1200" kern="1200" dirty="0" smtClean="0">
                <a:solidFill>
                  <a:schemeClr val="tx1"/>
                </a:solidFill>
                <a:effectLst/>
                <a:latin typeface="+mn-lt"/>
                <a:ea typeface="+mn-ea"/>
                <a:cs typeface="+mn-cs"/>
              </a:rPr>
              <a:t>- Η ανοιξιάτικη μετανάστευση στην Κύπρο αρχίζει νωρίς το Φεβρουάριο με την άφιξη των πρώτων μεταναστευτικών ειδών. Από τα είδη αυτά κάποια φωλιάζουν στην Κύπρο και κάποια συνεχίζουν το ταξίδι τους προς την Ευρώπη. </a:t>
            </a:r>
          </a:p>
          <a:p>
            <a:pPr marL="0" indent="0">
              <a:buFontTx/>
              <a:buNone/>
            </a:pPr>
            <a:r>
              <a:rPr lang="el-GR" sz="1200" kern="1200" dirty="0" smtClean="0">
                <a:solidFill>
                  <a:schemeClr val="tx1"/>
                </a:solidFill>
                <a:effectLst/>
                <a:latin typeface="+mn-lt"/>
                <a:ea typeface="+mn-ea"/>
                <a:cs typeface="+mn-cs"/>
              </a:rPr>
              <a:t>- Η φθινοπωρινή μετανάστευση αρχίζει νωρίς τον Αύγουστο και παρά το γεγονός ότι μειονεκτεί σε ποικιλία ειδών από την ανοιξιάτικη, είναι πλουσιότερη σε αριθμό πουλιών. Κατά τους χειμερινούς μήνες αρκετά είδη ξεχειμωνιάζουν στο νησί λόγω του ήπιου κλίματος. Κάποια από αυτά είναι περαστικά και συνεχίζουν το ταξίδι τους προς Αφρική και άλλους προορισμούς. </a:t>
            </a:r>
          </a:p>
          <a:p>
            <a:endParaRPr lang="el-GR" b="0" dirty="0"/>
          </a:p>
        </p:txBody>
      </p:sp>
      <p:sp>
        <p:nvSpPr>
          <p:cNvPr id="4" name="Slide Number Placeholder 3"/>
          <p:cNvSpPr>
            <a:spLocks noGrp="1"/>
          </p:cNvSpPr>
          <p:nvPr>
            <p:ph type="sldNum" sz="quarter" idx="10"/>
          </p:nvPr>
        </p:nvSpPr>
        <p:spPr/>
        <p:txBody>
          <a:bodyPr/>
          <a:lstStyle/>
          <a:p>
            <a:fld id="{BC20C6C2-FC4F-4C85-8B55-DE58A0461605}" type="slidenum">
              <a:rPr lang="el-GR" smtClean="0"/>
              <a:t>38</a:t>
            </a:fld>
            <a:endParaRPr lang="el-GR"/>
          </a:p>
        </p:txBody>
      </p:sp>
    </p:spTree>
    <p:extLst>
      <p:ext uri="{BB962C8B-B14F-4D97-AF65-F5344CB8AC3E}">
        <p14:creationId xmlns:p14="http://schemas.microsoft.com/office/powerpoint/2010/main" val="39192980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Μετανάστευση πουλιών</a:t>
            </a:r>
          </a:p>
          <a:p>
            <a:r>
              <a:rPr lang="el-GR" b="1" dirty="0" smtClean="0"/>
              <a:t>Μεταναστευτικά πουλιά στην Κύπρο</a:t>
            </a:r>
          </a:p>
          <a:p>
            <a:r>
              <a:rPr lang="el-GR" sz="1200" kern="1200" dirty="0" smtClean="0">
                <a:solidFill>
                  <a:schemeClr val="tx1"/>
                </a:solidFill>
                <a:effectLst/>
                <a:latin typeface="+mn-lt"/>
                <a:ea typeface="+mn-ea"/>
                <a:cs typeface="+mn-cs"/>
              </a:rPr>
              <a:t>-</a:t>
            </a:r>
            <a:r>
              <a:rPr lang="el-GR" sz="1200" kern="1200" baseline="0" dirty="0" smtClean="0">
                <a:solidFill>
                  <a:schemeClr val="tx1"/>
                </a:solidFill>
                <a:effectLst/>
                <a:latin typeface="+mn-lt"/>
                <a:ea typeface="+mn-ea"/>
                <a:cs typeface="+mn-cs"/>
              </a:rPr>
              <a:t> Στην Κύπρο περίπου 54 είδη πουλιών είναι μόνιμοι κάτοικοι και πάνω από 300 είδη έχουν καταγραφεί κατά τη μετανάστευση και το χειμώνα. (Ο αριθμός 300 αναφέρεται σε όλα τα μεταναστευτικά είδη δηλ. και στα περαστικά το Φθινόπωρο και την Άνοιξη αλλά και στα είδη που διαχειμάζουν στην Κύπρο).  </a:t>
            </a:r>
            <a:r>
              <a:rPr lang="el-G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Εκατομμύρια πουλιά σταθμεύουν στην Κύπρο για ξεκούραση και ανεφοδιασμό κατά τη διάρκεια των δυο μεταναστευτικών περιόδων.</a:t>
            </a:r>
          </a:p>
        </p:txBody>
      </p:sp>
      <p:sp>
        <p:nvSpPr>
          <p:cNvPr id="4" name="Slide Number Placeholder 3"/>
          <p:cNvSpPr>
            <a:spLocks noGrp="1"/>
          </p:cNvSpPr>
          <p:nvPr>
            <p:ph type="sldNum" sz="quarter" idx="10"/>
          </p:nvPr>
        </p:nvSpPr>
        <p:spPr/>
        <p:txBody>
          <a:bodyPr/>
          <a:lstStyle/>
          <a:p>
            <a:fld id="{BC20C6C2-FC4F-4C85-8B55-DE58A0461605}" type="slidenum">
              <a:rPr lang="el-GR" smtClean="0"/>
              <a:t>39</a:t>
            </a:fld>
            <a:endParaRPr lang="el-GR"/>
          </a:p>
        </p:txBody>
      </p:sp>
    </p:spTree>
    <p:extLst>
      <p:ext uri="{BB962C8B-B14F-4D97-AF65-F5344CB8AC3E}">
        <p14:creationId xmlns:p14="http://schemas.microsoft.com/office/powerpoint/2010/main" val="27314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l-GR" b="1" dirty="0" smtClean="0"/>
              <a:t>Βιοποικιλότητα</a:t>
            </a:r>
          </a:p>
          <a:p>
            <a:pPr algn="l"/>
            <a:r>
              <a:rPr lang="el-GR" b="1" dirty="0" smtClean="0"/>
              <a:t>Ποικιλία φυτών του ίδιου είδους</a:t>
            </a:r>
          </a:p>
          <a:p>
            <a:pPr algn="l"/>
            <a:r>
              <a:rPr lang="el-GR" b="0" dirty="0" smtClean="0"/>
              <a:t>Μέσα</a:t>
            </a:r>
            <a:r>
              <a:rPr lang="el-GR" b="0" baseline="0" dirty="0" smtClean="0"/>
              <a:t> στο ίδιο είδος φυτού μπορούμε να βρούμε διαφορετικές παραλλαγές του.</a:t>
            </a:r>
            <a:endParaRPr lang="el-GR" dirty="0" smtClean="0"/>
          </a:p>
          <a:p>
            <a:r>
              <a:rPr lang="el-GR" dirty="0" smtClean="0"/>
              <a:t>π.χ.</a:t>
            </a:r>
            <a:r>
              <a:rPr lang="el-GR" baseline="0" dirty="0" smtClean="0"/>
              <a:t> </a:t>
            </a:r>
            <a:r>
              <a:rPr lang="el-GR" dirty="0" smtClean="0"/>
              <a:t>Η τριανταφυλλιά</a:t>
            </a:r>
            <a:r>
              <a:rPr lang="el-GR" baseline="0" dirty="0" smtClean="0"/>
              <a:t> (</a:t>
            </a:r>
            <a:r>
              <a:rPr lang="en-US" i="1" baseline="0" dirty="0" smtClean="0"/>
              <a:t>Rosa </a:t>
            </a:r>
            <a:r>
              <a:rPr lang="en-US" i="1" baseline="0" dirty="0" err="1" smtClean="0"/>
              <a:t>canina</a:t>
            </a:r>
            <a:r>
              <a:rPr lang="en-US" i="1" baseline="0" dirty="0" smtClean="0"/>
              <a:t>)</a:t>
            </a:r>
            <a:r>
              <a:rPr lang="el-GR" i="0" baseline="0" dirty="0" smtClean="0"/>
              <a:t>, όπως και πολλά άλλα είδη φυτών, περιλαμβάνει άτομα με διαφορετικό χρώμα πετάλων.</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1. </a:t>
            </a:r>
            <a:r>
              <a:rPr lang="el-GR" dirty="0" smtClean="0"/>
              <a:t>Τριανταφυλλιά με έντονο</a:t>
            </a:r>
            <a:r>
              <a:rPr lang="el-GR" baseline="0" dirty="0" smtClean="0"/>
              <a:t> </a:t>
            </a:r>
            <a:r>
              <a:rPr lang="el-GR" dirty="0" smtClean="0"/>
              <a:t>ροζ πέταλα - </a:t>
            </a:r>
            <a:r>
              <a:rPr lang="en-US" dirty="0" smtClean="0"/>
              <a:t>http://www.associazionebrain.it/web/?attachment_id=1693</a:t>
            </a:r>
            <a:endParaRPr lang="el-GR" b="1" dirty="0" smtClean="0"/>
          </a:p>
          <a:p>
            <a:pPr marL="0" indent="0">
              <a:buNone/>
            </a:pPr>
            <a:r>
              <a:rPr lang="el-GR" b="1" dirty="0" smtClean="0"/>
              <a:t>2. </a:t>
            </a:r>
            <a:r>
              <a:rPr lang="el-GR" dirty="0" smtClean="0"/>
              <a:t>Τριανταφυλλιά με άσπρα πέταλα - </a:t>
            </a:r>
            <a:r>
              <a:rPr lang="en-US" dirty="0" smtClean="0"/>
              <a:t>http://agreenhorse.blogspot.com/2010/02/herbs-for-my-horsestheir-names.html</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3. </a:t>
            </a:r>
            <a:r>
              <a:rPr lang="el-GR" dirty="0" smtClean="0"/>
              <a:t>Τριανταφυλλιά με ελαφρύ ροζ πέταλα - </a:t>
            </a:r>
            <a:r>
              <a:rPr lang="en-US" dirty="0" smtClean="0"/>
              <a:t>http://commons.wikimedia.org/wiki/File:Rosa_canina_1.jpg</a:t>
            </a:r>
            <a:endParaRPr lang="el-GR"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4</a:t>
            </a:fld>
            <a:endParaRPr lang="el-GR"/>
          </a:p>
        </p:txBody>
      </p:sp>
    </p:spTree>
    <p:extLst>
      <p:ext uri="{BB962C8B-B14F-4D97-AF65-F5344CB8AC3E}">
        <p14:creationId xmlns:p14="http://schemas.microsoft.com/office/powerpoint/2010/main" val="2963682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dirty="0" smtClean="0"/>
              <a:t> </a:t>
            </a:r>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Το έργο</a:t>
            </a:r>
          </a:p>
          <a:p>
            <a:r>
              <a:rPr lang="el-GR" sz="1200" kern="1200" dirty="0" smtClean="0">
                <a:solidFill>
                  <a:schemeClr val="tx1"/>
                </a:solidFill>
                <a:effectLst/>
                <a:latin typeface="+mn-lt"/>
                <a:ea typeface="+mn-ea"/>
                <a:cs typeface="+mn-cs"/>
              </a:rPr>
              <a:t>- Το έργο με τίτλο «Αποκατάσταση και Διαχείριση της Ζώνης Ειδικής Προστασίας Λίμνη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Λάρνακα» και με ακρωνύμιο LIFE OROKLINI (LIFE10 NAT/CY/000716), υλοποιείται στην Κύπρο </a:t>
            </a:r>
          </a:p>
          <a:p>
            <a:pPr marL="0" indent="0">
              <a:buFontTx/>
              <a:buNone/>
            </a:pPr>
            <a:r>
              <a:rPr lang="el-GR" sz="1200" kern="1200" dirty="0" smtClean="0">
                <a:solidFill>
                  <a:schemeClr val="tx1"/>
                </a:solidFill>
                <a:effectLst/>
                <a:latin typeface="+mn-lt"/>
                <a:ea typeface="+mn-ea"/>
                <a:cs typeface="+mn-cs"/>
              </a:rPr>
              <a:t>- Το έργο</a:t>
            </a:r>
            <a:r>
              <a:rPr lang="el-GR" sz="1200" kern="1200" baseline="0" dirty="0" smtClean="0">
                <a:solidFill>
                  <a:schemeClr val="tx1"/>
                </a:solidFill>
                <a:effectLst/>
                <a:latin typeface="+mn-lt"/>
                <a:ea typeface="+mn-ea"/>
                <a:cs typeface="+mn-cs"/>
              </a:rPr>
              <a:t> συγχρηματοδοτείται κατά 50% από</a:t>
            </a:r>
            <a:r>
              <a:rPr lang="el-GR" sz="1200" kern="1200" dirty="0" smtClean="0">
                <a:solidFill>
                  <a:schemeClr val="tx1"/>
                </a:solidFill>
                <a:effectLst/>
                <a:latin typeface="+mn-lt"/>
                <a:ea typeface="+mn-ea"/>
                <a:cs typeface="+mn-cs"/>
              </a:rPr>
              <a:t> το Ευρωπαϊκό πρόγραμμα </a:t>
            </a:r>
            <a:r>
              <a:rPr lang="en-US" sz="1200" kern="1200" dirty="0" smtClean="0">
                <a:solidFill>
                  <a:schemeClr val="tx1"/>
                </a:solidFill>
                <a:effectLst/>
                <a:latin typeface="+mn-lt"/>
                <a:ea typeface="+mn-ea"/>
                <a:cs typeface="+mn-cs"/>
              </a:rPr>
              <a:t>LIFE</a:t>
            </a:r>
            <a:r>
              <a:rPr lang="el-GR" sz="1200" kern="1200" dirty="0" smtClean="0">
                <a:solidFill>
                  <a:schemeClr val="tx1"/>
                </a:solidFill>
                <a:effectLst/>
                <a:latin typeface="+mn-lt"/>
                <a:ea typeface="+mn-ea"/>
                <a:cs typeface="+mn-cs"/>
              </a:rPr>
              <a:t>. Η ημερομηνία έναρξης του έργου LIFE OROKLINI ήταν τον Ιανουάριο του 2012 και έχει τριετή διάρκεια. </a:t>
            </a:r>
          </a:p>
          <a:p>
            <a:r>
              <a:rPr lang="el-GR" sz="1200" kern="1200" dirty="0" smtClean="0">
                <a:solidFill>
                  <a:schemeClr val="tx1"/>
                </a:solidFill>
                <a:effectLst/>
                <a:latin typeface="+mn-lt"/>
                <a:ea typeface="+mn-ea"/>
                <a:cs typeface="+mn-cs"/>
              </a:rPr>
              <a:t>- Ο κύριος στόχος του έργου είναι η επαναφορά της λίμνης σε κατάσταση οικολογικής σταθερότητας που να διασφαλίσει ότι οι οικολογικές λειτουργίες θα συνεχίσουν να υφίστανται σε βάθος χρόνου, έτσι ώστε να εξασφαλιστεί η σταθερότητα και η βιωσιμότητα των ειδών και των </a:t>
            </a:r>
            <a:r>
              <a:rPr lang="el-GR" sz="1200" kern="1200" dirty="0" err="1" smtClean="0">
                <a:solidFill>
                  <a:schemeClr val="tx1"/>
                </a:solidFill>
                <a:effectLst/>
                <a:latin typeface="+mn-lt"/>
                <a:ea typeface="+mn-ea"/>
                <a:cs typeface="+mn-cs"/>
              </a:rPr>
              <a:t>οικοτόπων</a:t>
            </a:r>
            <a:r>
              <a:rPr lang="el-GR" sz="1200" kern="1200" dirty="0" smtClean="0">
                <a:solidFill>
                  <a:schemeClr val="tx1"/>
                </a:solidFill>
                <a:effectLst/>
                <a:latin typeface="+mn-lt"/>
                <a:ea typeface="+mn-ea"/>
                <a:cs typeface="+mn-cs"/>
              </a:rPr>
              <a:t> της.</a:t>
            </a:r>
          </a:p>
          <a:p>
            <a:pPr marL="171450" indent="-171450">
              <a:buFontTx/>
              <a:buChar char="-"/>
            </a:pPr>
            <a:r>
              <a:rPr lang="el-GR" sz="1200" kern="1200" dirty="0" smtClean="0">
                <a:solidFill>
                  <a:schemeClr val="tx1"/>
                </a:solidFill>
                <a:effectLst/>
                <a:latin typeface="+mn-lt"/>
                <a:ea typeface="+mn-ea"/>
                <a:cs typeface="+mn-cs"/>
              </a:rPr>
              <a:t>Σ’ αυτό συμμετέχουν οι εξής εταίροι:</a:t>
            </a:r>
          </a:p>
          <a:p>
            <a:r>
              <a:rPr lang="el-GR" sz="1200" kern="1200" dirty="0" smtClean="0">
                <a:solidFill>
                  <a:schemeClr val="tx1"/>
                </a:solidFill>
                <a:effectLst/>
                <a:latin typeface="+mn-lt"/>
                <a:ea typeface="+mn-ea"/>
                <a:cs typeface="+mn-cs"/>
              </a:rPr>
              <a:t>1.Υπηρεσία Θήρας και Πανίδας (επικεφαλής εταίρος), Υπουργείο Εσωτερικών </a:t>
            </a:r>
          </a:p>
          <a:p>
            <a:r>
              <a:rPr lang="el-GR" sz="1200" kern="1200" dirty="0" smtClean="0">
                <a:solidFill>
                  <a:schemeClr val="tx1"/>
                </a:solidFill>
                <a:effectLst/>
                <a:latin typeface="+mn-lt"/>
                <a:ea typeface="+mn-ea"/>
                <a:cs typeface="+mn-cs"/>
              </a:rPr>
              <a:t>2.Πτηνολογικός Σύνδεσμος Κύπρου, ΜΚΟ (συντονιστής) </a:t>
            </a:r>
          </a:p>
          <a:p>
            <a:r>
              <a:rPr lang="el-GR" sz="1200" kern="1200" dirty="0" smtClean="0">
                <a:solidFill>
                  <a:schemeClr val="tx1"/>
                </a:solidFill>
                <a:effectLst/>
                <a:latin typeface="+mn-lt"/>
                <a:ea typeface="+mn-ea"/>
                <a:cs typeface="+mn-cs"/>
              </a:rPr>
              <a:t>3.Τμήμα Περιβάλλοντος, Υπουργείο Γεωργίας, Φυσικών Πόρων και Περιβάλλοντος (ΥΓΦΠΠ) </a:t>
            </a:r>
          </a:p>
          <a:p>
            <a:r>
              <a:rPr lang="el-GR" sz="1200" kern="1200" dirty="0" smtClean="0">
                <a:solidFill>
                  <a:schemeClr val="tx1"/>
                </a:solidFill>
                <a:effectLst/>
                <a:latin typeface="+mn-lt"/>
                <a:ea typeface="+mn-ea"/>
                <a:cs typeface="+mn-cs"/>
              </a:rPr>
              <a:t>4.Τμήμα Δασών, (ΥΓΦΠΠ)</a:t>
            </a:r>
          </a:p>
          <a:p>
            <a:r>
              <a:rPr lang="el-GR" sz="1200" kern="1200" dirty="0" smtClean="0">
                <a:solidFill>
                  <a:schemeClr val="tx1"/>
                </a:solidFill>
                <a:effectLst/>
                <a:latin typeface="+mn-lt"/>
                <a:ea typeface="+mn-ea"/>
                <a:cs typeface="+mn-cs"/>
              </a:rPr>
              <a:t>5.Κοινοτικό Συμβούλιο </a:t>
            </a:r>
            <a:r>
              <a:rPr lang="el-GR" sz="1200" kern="1200" dirty="0" err="1" smtClean="0">
                <a:solidFill>
                  <a:schemeClr val="tx1"/>
                </a:solidFill>
                <a:effectLst/>
                <a:latin typeface="+mn-lt"/>
                <a:ea typeface="+mn-ea"/>
                <a:cs typeface="+mn-cs"/>
              </a:rPr>
              <a:t>Βορόκληνης</a:t>
            </a:r>
            <a:r>
              <a:rPr lang="el-GR" sz="1200" kern="1200" dirty="0" smtClean="0">
                <a:solidFill>
                  <a:schemeClr val="tx1"/>
                </a:solidFill>
                <a:effectLst/>
                <a:latin typeface="+mn-lt"/>
                <a:ea typeface="+mn-ea"/>
                <a:cs typeface="+mn-cs"/>
              </a:rPr>
              <a:t>.</a:t>
            </a:r>
          </a:p>
          <a:p>
            <a:endParaRPr lang="el-GR" b="1" dirty="0"/>
          </a:p>
        </p:txBody>
      </p:sp>
      <p:sp>
        <p:nvSpPr>
          <p:cNvPr id="4" name="Slide Number Placeholder 3"/>
          <p:cNvSpPr>
            <a:spLocks noGrp="1"/>
          </p:cNvSpPr>
          <p:nvPr>
            <p:ph type="sldNum" sz="quarter" idx="10"/>
          </p:nvPr>
        </p:nvSpPr>
        <p:spPr/>
        <p:txBody>
          <a:bodyPr/>
          <a:lstStyle/>
          <a:p>
            <a:fld id="{BC20C6C2-FC4F-4C85-8B55-DE58A0461605}" type="slidenum">
              <a:rPr lang="el-GR" smtClean="0"/>
              <a:t>40</a:t>
            </a:fld>
            <a:endParaRPr lang="el-GR"/>
          </a:p>
        </p:txBody>
      </p:sp>
    </p:spTree>
    <p:extLst>
      <p:ext uri="{BB962C8B-B14F-4D97-AF65-F5344CB8AC3E}">
        <p14:creationId xmlns:p14="http://schemas.microsoft.com/office/powerpoint/2010/main" val="735437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0" kern="1200" baseline="0" dirty="0" smtClean="0">
                <a:solidFill>
                  <a:schemeClr val="tx1"/>
                </a:solidFill>
                <a:effectLst/>
                <a:latin typeface="+mn-lt"/>
                <a:ea typeface="+mn-ea"/>
                <a:cs typeface="+mn-cs"/>
              </a:rPr>
              <a:t>Η λίμνη </a:t>
            </a:r>
            <a:r>
              <a:rPr lang="el-GR" sz="1200" b="0" kern="1200" baseline="0" dirty="0" err="1" smtClean="0">
                <a:solidFill>
                  <a:schemeClr val="tx1"/>
                </a:solidFill>
                <a:effectLst/>
                <a:latin typeface="+mn-lt"/>
                <a:ea typeface="+mn-ea"/>
                <a:cs typeface="+mn-cs"/>
              </a:rPr>
              <a:t>Ορόκλινη</a:t>
            </a:r>
            <a:r>
              <a:rPr lang="el-GR" sz="1200" b="0" kern="1200" baseline="0" dirty="0" smtClean="0">
                <a:solidFill>
                  <a:schemeClr val="tx1"/>
                </a:solidFill>
                <a:effectLst/>
                <a:latin typeface="+mn-lt"/>
                <a:ea typeface="+mn-ea"/>
                <a:cs typeface="+mn-cs"/>
              </a:rPr>
              <a:t> βρίσκεται στην επαρχία Λάρνακας σε απόσταση 500 μέτρων από τη θάλασσας. Είναι ένας αβαθής, υφάλμυρος υγροβιότοπος.</a:t>
            </a:r>
          </a:p>
          <a:p>
            <a:r>
              <a:rPr lang="el-GR" sz="1200" b="1" kern="1200" baseline="0" dirty="0" smtClean="0">
                <a:solidFill>
                  <a:schemeClr val="tx1"/>
                </a:solidFill>
                <a:effectLst/>
                <a:latin typeface="+mn-lt"/>
                <a:ea typeface="+mn-ea"/>
                <a:cs typeface="+mn-cs"/>
              </a:rPr>
              <a:t>Έκταση:</a:t>
            </a:r>
            <a:r>
              <a:rPr lang="el-GR" sz="1200" b="0" kern="1200" baseline="0" dirty="0" smtClean="0">
                <a:solidFill>
                  <a:schemeClr val="tx1"/>
                </a:solidFill>
                <a:effectLst/>
                <a:latin typeface="+mn-lt"/>
                <a:ea typeface="+mn-ea"/>
                <a:cs typeface="+mn-cs"/>
              </a:rPr>
              <a:t> 53 εκτάρια. (0.53 </a:t>
            </a:r>
            <a:r>
              <a:rPr lang="en-US" sz="1200" b="0" kern="1200" baseline="0" dirty="0" smtClean="0">
                <a:solidFill>
                  <a:schemeClr val="tx1"/>
                </a:solidFill>
                <a:effectLst/>
                <a:latin typeface="+mn-lt"/>
                <a:ea typeface="+mn-ea"/>
                <a:cs typeface="+mn-cs"/>
              </a:rPr>
              <a:t>km</a:t>
            </a:r>
            <a:r>
              <a:rPr lang="en-US" sz="1400" b="0" kern="1200" baseline="30000" dirty="0" smtClean="0">
                <a:solidFill>
                  <a:schemeClr val="tx1"/>
                </a:solidFill>
                <a:effectLst/>
                <a:latin typeface="+mn-lt"/>
                <a:ea typeface="+mn-ea"/>
                <a:cs typeface="+mn-cs"/>
              </a:rPr>
              <a:t>2</a:t>
            </a:r>
            <a:r>
              <a:rPr lang="en-US" sz="1400" b="0" kern="1200" baseline="0" dirty="0" smtClean="0">
                <a:solidFill>
                  <a:schemeClr val="tx1"/>
                </a:solidFill>
                <a:effectLst/>
                <a:latin typeface="+mn-lt"/>
                <a:ea typeface="+mn-ea"/>
                <a:cs typeface="+mn-cs"/>
              </a:rPr>
              <a:t>)</a:t>
            </a:r>
          </a:p>
          <a:p>
            <a:r>
              <a:rPr lang="el-GR" sz="1400" b="1" kern="1200" baseline="0" dirty="0" smtClean="0">
                <a:solidFill>
                  <a:schemeClr val="tx1"/>
                </a:solidFill>
                <a:effectLst/>
                <a:latin typeface="+mn-lt"/>
                <a:ea typeface="+mn-ea"/>
                <a:cs typeface="+mn-cs"/>
              </a:rPr>
              <a:t>Καθεστώς ιδιοκτησίας:</a:t>
            </a:r>
            <a:r>
              <a:rPr lang="el-GR" sz="1400" b="0" kern="1200" baseline="0" dirty="0" smtClean="0">
                <a:solidFill>
                  <a:schemeClr val="tx1"/>
                </a:solidFill>
                <a:effectLst/>
                <a:latin typeface="+mn-lt"/>
                <a:ea typeface="+mn-ea"/>
                <a:cs typeface="+mn-cs"/>
              </a:rPr>
              <a:t> ανήκει στην Κυπριακή Δημοκρατία ως «</a:t>
            </a:r>
            <a:r>
              <a:rPr lang="el-GR" sz="1400" b="0" kern="1200" baseline="0" dirty="0" err="1" smtClean="0">
                <a:solidFill>
                  <a:schemeClr val="tx1"/>
                </a:solidFill>
                <a:effectLst/>
                <a:latin typeface="+mn-lt"/>
                <a:ea typeface="+mn-ea"/>
                <a:cs typeface="+mn-cs"/>
              </a:rPr>
              <a:t>χαλίτικη</a:t>
            </a:r>
            <a:r>
              <a:rPr lang="el-GR" sz="1400" b="0" kern="1200" baseline="0" dirty="0" smtClean="0">
                <a:solidFill>
                  <a:schemeClr val="tx1"/>
                </a:solidFill>
                <a:effectLst/>
                <a:latin typeface="+mn-lt"/>
                <a:ea typeface="+mn-ea"/>
                <a:cs typeface="+mn-cs"/>
              </a:rPr>
              <a:t> γη» </a:t>
            </a:r>
            <a:endParaRPr lang="el-GR" sz="1200" b="0" kern="1200" baseline="30000" dirty="0" smtClean="0">
              <a:solidFill>
                <a:schemeClr val="tx1"/>
              </a:solidFill>
              <a:effectLst/>
              <a:latin typeface="+mn-lt"/>
              <a:ea typeface="+mn-ea"/>
              <a:cs typeface="+mn-cs"/>
            </a:endParaRPr>
          </a:p>
          <a:p>
            <a:r>
              <a:rPr lang="el-GR" b="1" dirty="0" smtClean="0"/>
              <a:t>Ιστορικά στοιχεία:</a:t>
            </a:r>
            <a:r>
              <a:rPr lang="el-GR" b="1" baseline="0" dirty="0" smtClean="0"/>
              <a:t> </a:t>
            </a:r>
            <a:r>
              <a:rPr lang="el-GR" b="0" baseline="0" dirty="0" smtClean="0"/>
              <a:t>ι</a:t>
            </a:r>
            <a:r>
              <a:rPr lang="el-GR" dirty="0" smtClean="0"/>
              <a:t>στορικά η περιοχή της λίμνης </a:t>
            </a:r>
            <a:r>
              <a:rPr lang="el-GR" dirty="0" err="1" smtClean="0"/>
              <a:t>Ορόκλινης</a:t>
            </a:r>
            <a:r>
              <a:rPr lang="el-GR" dirty="0" smtClean="0"/>
              <a:t> έχει περάσει από 4</a:t>
            </a:r>
            <a:r>
              <a:rPr lang="el-GR" baseline="0" dirty="0" smtClean="0"/>
              <a:t> στάδια εκμετάλλευσης:</a:t>
            </a:r>
          </a:p>
          <a:p>
            <a:r>
              <a:rPr lang="el-GR" baseline="0" dirty="0" smtClean="0"/>
              <a:t>-   Ως φυσικός υγροβιότοπος, αποτέλεσα περιοχή κυνηγιού άγριας πάπιας</a:t>
            </a:r>
          </a:p>
          <a:p>
            <a:pPr marL="171450" indent="-171450">
              <a:buFontTx/>
              <a:buChar char="-"/>
            </a:pPr>
            <a:r>
              <a:rPr lang="el-GR" baseline="0" dirty="0" smtClean="0"/>
              <a:t>Κατά τη διάρκεια του Β’ Παγκόσμιου Πόλεμου η λίμνη αποξηράθηκε και χρησιμοποιήθηκε από τους Άγγλους αποικιοκράτες ως αεροδρόμιο</a:t>
            </a:r>
          </a:p>
          <a:p>
            <a:pPr marL="171450" indent="-171450">
              <a:buFontTx/>
              <a:buChar char="-"/>
            </a:pPr>
            <a:r>
              <a:rPr lang="el-GR" baseline="0" dirty="0" smtClean="0"/>
              <a:t>Μετά την ανεξαρτησία της Κύπρου το 1960 μέχρι το 1985, η αποξηραμένη λίμνη χρησιμοποιήθηκε από τους κάτοικους της περιοχής για την καλλιέργεια τριφυλλιού</a:t>
            </a:r>
          </a:p>
          <a:p>
            <a:pPr marL="171450" indent="-171450">
              <a:buFontTx/>
              <a:buChar char="-"/>
            </a:pPr>
            <a:r>
              <a:rPr lang="el-GR" baseline="0" dirty="0" smtClean="0"/>
              <a:t>Μετά την Τουρκική εισβολή το 1974 η κοινότητα της </a:t>
            </a:r>
            <a:r>
              <a:rPr lang="el-GR" baseline="0" dirty="0" err="1" smtClean="0"/>
              <a:t>Ορόκλινης</a:t>
            </a:r>
            <a:r>
              <a:rPr lang="el-GR" baseline="0" dirty="0" smtClean="0"/>
              <a:t> παρουσίασε ανάπτυξη στον τομέα της τουριστικής βιομηχανίας και τμήμα της αποξηραμένης λίμνης χρησιμοποιήθηκε για το σκοπό αυτό </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41</a:t>
            </a:fld>
            <a:endParaRPr lang="el-GR"/>
          </a:p>
        </p:txBody>
      </p:sp>
    </p:spTree>
    <p:extLst>
      <p:ext uri="{BB962C8B-B14F-4D97-AF65-F5344CB8AC3E}">
        <p14:creationId xmlns:p14="http://schemas.microsoft.com/office/powerpoint/2010/main" val="40900739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Αποτελεί προστατευόμενη περιοχή του Δικτύου </a:t>
            </a:r>
            <a:r>
              <a:rPr lang="el-GR" sz="1200" kern="1200" dirty="0" err="1" smtClean="0">
                <a:solidFill>
                  <a:schemeClr val="tx1"/>
                </a:solidFill>
                <a:effectLst/>
                <a:latin typeface="+mn-lt"/>
                <a:ea typeface="+mn-ea"/>
                <a:cs typeface="+mn-cs"/>
              </a:rPr>
              <a:t>Natura</a:t>
            </a:r>
            <a:r>
              <a:rPr lang="el-GR" sz="1200" kern="1200" dirty="0" smtClean="0">
                <a:solidFill>
                  <a:schemeClr val="tx1"/>
                </a:solidFill>
                <a:effectLst/>
                <a:latin typeface="+mn-lt"/>
                <a:ea typeface="+mn-ea"/>
                <a:cs typeface="+mn-cs"/>
              </a:rPr>
              <a:t> 2000.</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Ορίστηκε ως Ζώνη Ειδικής Προστασίας και επίσης ως Τόπος Κοινοτικής Σημασίας.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a:t>
            </a:r>
            <a:r>
              <a:rPr lang="el-GR" sz="1200" kern="1200" baseline="0" dirty="0" smtClean="0">
                <a:solidFill>
                  <a:schemeClr val="tx1"/>
                </a:solidFill>
                <a:effectLst/>
                <a:latin typeface="+mn-lt"/>
                <a:ea typeface="+mn-ea"/>
                <a:cs typeface="+mn-cs"/>
              </a:rPr>
              <a:t> Έχει </a:t>
            </a:r>
            <a:r>
              <a:rPr lang="el-GR" sz="1200" kern="1200" baseline="0" dirty="0" err="1" smtClean="0">
                <a:solidFill>
                  <a:schemeClr val="tx1"/>
                </a:solidFill>
                <a:effectLst/>
                <a:latin typeface="+mn-lt"/>
                <a:ea typeface="+mn-ea"/>
                <a:cs typeface="+mn-cs"/>
              </a:rPr>
              <a:t>καθορΙιΣτεί</a:t>
            </a:r>
            <a:r>
              <a:rPr lang="el-GR" sz="1200" kern="1200" baseline="0" dirty="0" smtClean="0">
                <a:solidFill>
                  <a:schemeClr val="tx1"/>
                </a:solidFill>
                <a:effectLst/>
                <a:latin typeface="+mn-lt"/>
                <a:ea typeface="+mn-ea"/>
                <a:cs typeface="+mn-cs"/>
              </a:rPr>
              <a:t> ως </a:t>
            </a:r>
            <a:r>
              <a:rPr lang="el-GR" sz="1200" kern="1200" dirty="0" smtClean="0">
                <a:solidFill>
                  <a:schemeClr val="tx1"/>
                </a:solidFill>
                <a:effectLst/>
                <a:latin typeface="+mn-lt"/>
                <a:ea typeface="+mn-ea"/>
                <a:cs typeface="+mn-cs"/>
              </a:rPr>
              <a:t>ΤΚΣ για την </a:t>
            </a:r>
            <a:r>
              <a:rPr lang="el-GR" sz="1200" kern="1200" dirty="0" err="1" smtClean="0">
                <a:solidFill>
                  <a:schemeClr val="tx1"/>
                </a:solidFill>
                <a:effectLst/>
                <a:latin typeface="+mn-lt"/>
                <a:ea typeface="+mn-ea"/>
                <a:cs typeface="+mn-cs"/>
              </a:rPr>
              <a:t>αλοφυτική</a:t>
            </a:r>
            <a:r>
              <a:rPr lang="el-GR" sz="1200" kern="1200" dirty="0" smtClean="0">
                <a:solidFill>
                  <a:schemeClr val="tx1"/>
                </a:solidFill>
                <a:effectLst/>
                <a:latin typeface="+mn-lt"/>
                <a:ea typeface="+mn-ea"/>
                <a:cs typeface="+mn-cs"/>
              </a:rPr>
              <a:t> της βλάστηση.</a:t>
            </a:r>
            <a:r>
              <a:rPr lang="en-US"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Στην</a:t>
            </a:r>
            <a:r>
              <a:rPr lang="el-GR" sz="1200" kern="1200" baseline="0" dirty="0" smtClean="0">
                <a:solidFill>
                  <a:schemeClr val="tx1"/>
                </a:solidFill>
                <a:effectLst/>
                <a:latin typeface="+mn-lt"/>
                <a:ea typeface="+mn-ea"/>
                <a:cs typeface="+mn-cs"/>
              </a:rPr>
              <a:t> περιοχή εντοπίζεται το σπάνιο </a:t>
            </a:r>
            <a:r>
              <a:rPr lang="el-GR" sz="1200" kern="1200" baseline="0" dirty="0" err="1" smtClean="0">
                <a:solidFill>
                  <a:schemeClr val="tx1"/>
                </a:solidFill>
                <a:effectLst/>
                <a:latin typeface="+mn-lt"/>
                <a:ea typeface="+mn-ea"/>
                <a:cs typeface="+mn-cs"/>
              </a:rPr>
              <a:t>αλοφυτικό</a:t>
            </a:r>
            <a:r>
              <a:rPr lang="el-GR" sz="1200" kern="1200" baseline="0" dirty="0" smtClean="0">
                <a:solidFill>
                  <a:schemeClr val="tx1"/>
                </a:solidFill>
                <a:effectLst/>
                <a:latin typeface="+mn-lt"/>
                <a:ea typeface="+mn-ea"/>
                <a:cs typeface="+mn-cs"/>
              </a:rPr>
              <a:t> είδος </a:t>
            </a:r>
            <a:r>
              <a:rPr lang="el-GR" sz="1200" kern="1200" baseline="0" dirty="0" err="1" smtClean="0">
                <a:solidFill>
                  <a:schemeClr val="tx1"/>
                </a:solidFill>
                <a:effectLst/>
                <a:latin typeface="+mn-lt"/>
                <a:ea typeface="+mn-ea"/>
                <a:cs typeface="+mn-cs"/>
              </a:rPr>
              <a:t>σουαέντα</a:t>
            </a:r>
            <a:r>
              <a:rPr lang="el-GR" sz="1200" kern="1200" baseline="0" dirty="0" smtClean="0">
                <a:solidFill>
                  <a:schemeClr val="tx1"/>
                </a:solidFill>
                <a:effectLst/>
                <a:latin typeface="+mn-lt"/>
                <a:ea typeface="+mn-ea"/>
                <a:cs typeface="+mn-cs"/>
              </a:rPr>
              <a:t> η αιγυπτιακή (</a:t>
            </a:r>
            <a:r>
              <a:rPr lang="en-US" sz="1200" i="1" kern="1200" baseline="0" dirty="0" err="1" smtClean="0">
                <a:solidFill>
                  <a:schemeClr val="tx1"/>
                </a:solidFill>
                <a:effectLst/>
                <a:latin typeface="+mn-lt"/>
                <a:ea typeface="+mn-ea"/>
                <a:cs typeface="+mn-cs"/>
              </a:rPr>
              <a:t>Suaeda</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aegyptiaca</a:t>
            </a:r>
            <a:r>
              <a:rPr lang="en-US" sz="1200" i="1" kern="1200" baseline="0" dirty="0" smtClean="0">
                <a:solidFill>
                  <a:schemeClr val="tx1"/>
                </a:solidFill>
                <a:effectLst/>
                <a:latin typeface="+mn-lt"/>
                <a:ea typeface="+mn-ea"/>
                <a:cs typeface="+mn-cs"/>
              </a:rPr>
              <a:t>).</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Έχει καθοριστεί ως ΖΕΠ για δυο σημαντικά είδη πουλιών που φωλιάζουν εκεί, τον </a:t>
            </a:r>
            <a:r>
              <a:rPr lang="el-GR" sz="1200" kern="1200" dirty="0" err="1" smtClean="0">
                <a:solidFill>
                  <a:schemeClr val="tx1"/>
                </a:solidFill>
                <a:effectLst/>
                <a:latin typeface="+mn-lt"/>
                <a:ea typeface="+mn-ea"/>
                <a:cs typeface="+mn-cs"/>
              </a:rPr>
              <a:t>καλαμοκαννά</a:t>
            </a:r>
            <a:r>
              <a:rPr lang="el-GR" sz="1200" kern="1200" dirty="0" smtClean="0">
                <a:solidFill>
                  <a:schemeClr val="tx1"/>
                </a:solidFill>
                <a:effectLst/>
                <a:latin typeface="+mn-lt"/>
                <a:ea typeface="+mn-ea"/>
                <a:cs typeface="+mn-cs"/>
              </a:rPr>
              <a:t> (</a:t>
            </a:r>
            <a:r>
              <a:rPr lang="el-GR" sz="1200" i="1" kern="1200" dirty="0" err="1" smtClean="0">
                <a:solidFill>
                  <a:schemeClr val="tx1"/>
                </a:solidFill>
                <a:effectLst/>
                <a:latin typeface="+mn-lt"/>
                <a:ea typeface="+mn-ea"/>
                <a:cs typeface="+mn-cs"/>
              </a:rPr>
              <a:t>Himantopus</a:t>
            </a:r>
            <a:r>
              <a:rPr lang="el-GR" sz="1200" i="1" kern="1200" dirty="0" smtClean="0">
                <a:solidFill>
                  <a:schemeClr val="tx1"/>
                </a:solidFill>
                <a:effectLst/>
                <a:latin typeface="+mn-lt"/>
                <a:ea typeface="+mn-ea"/>
                <a:cs typeface="+mn-cs"/>
              </a:rPr>
              <a:t> </a:t>
            </a:r>
            <a:r>
              <a:rPr lang="el-GR" sz="1200" i="1" kern="1200" dirty="0" err="1" smtClean="0">
                <a:solidFill>
                  <a:schemeClr val="tx1"/>
                </a:solidFill>
                <a:effectLst/>
                <a:latin typeface="+mn-lt"/>
                <a:ea typeface="+mn-ea"/>
                <a:cs typeface="+mn-cs"/>
              </a:rPr>
              <a:t>himantopus</a:t>
            </a:r>
            <a:r>
              <a:rPr lang="el-GR" sz="1200" kern="1200" dirty="0" smtClean="0">
                <a:solidFill>
                  <a:schemeClr val="tx1"/>
                </a:solidFill>
                <a:effectLst/>
                <a:latin typeface="+mn-lt"/>
                <a:ea typeface="+mn-ea"/>
                <a:cs typeface="+mn-cs"/>
              </a:rPr>
              <a:t>) και την </a:t>
            </a:r>
            <a:r>
              <a:rPr lang="el-GR" sz="1200" kern="1200" dirty="0" err="1" smtClean="0">
                <a:solidFill>
                  <a:schemeClr val="tx1"/>
                </a:solidFill>
                <a:effectLst/>
                <a:latin typeface="+mn-lt"/>
                <a:ea typeface="+mn-ea"/>
                <a:cs typeface="+mn-cs"/>
              </a:rPr>
              <a:t>πελλοκατερίνα</a:t>
            </a:r>
            <a:r>
              <a:rPr lang="el-GR" sz="1200" kern="1200" dirty="0" smtClean="0">
                <a:solidFill>
                  <a:schemeClr val="tx1"/>
                </a:solidFill>
                <a:effectLst/>
                <a:latin typeface="+mn-lt"/>
                <a:ea typeface="+mn-ea"/>
                <a:cs typeface="+mn-cs"/>
              </a:rPr>
              <a:t> (</a:t>
            </a:r>
            <a:r>
              <a:rPr lang="el-GR" sz="1200" i="1" kern="1200" dirty="0" err="1" smtClean="0">
                <a:solidFill>
                  <a:schemeClr val="tx1"/>
                </a:solidFill>
                <a:effectLst/>
                <a:latin typeface="+mn-lt"/>
                <a:ea typeface="+mn-ea"/>
                <a:cs typeface="+mn-cs"/>
              </a:rPr>
              <a:t>Vanellus</a:t>
            </a:r>
            <a:r>
              <a:rPr lang="el-GR" sz="1200" i="1" kern="1200" dirty="0" smtClean="0">
                <a:solidFill>
                  <a:schemeClr val="tx1"/>
                </a:solidFill>
                <a:effectLst/>
                <a:latin typeface="+mn-lt"/>
                <a:ea typeface="+mn-ea"/>
                <a:cs typeface="+mn-cs"/>
              </a:rPr>
              <a:t> </a:t>
            </a:r>
            <a:r>
              <a:rPr lang="el-GR" sz="1200" i="1" kern="1200" dirty="0" err="1" smtClean="0">
                <a:solidFill>
                  <a:schemeClr val="tx1"/>
                </a:solidFill>
                <a:effectLst/>
                <a:latin typeface="+mn-lt"/>
                <a:ea typeface="+mn-ea"/>
                <a:cs typeface="+mn-cs"/>
              </a:rPr>
              <a:t>spinosus</a:t>
            </a:r>
            <a:r>
              <a:rPr lang="el-GR" sz="1200" kern="1200" dirty="0" smtClean="0">
                <a:solidFill>
                  <a:schemeClr val="tx1"/>
                </a:solidFill>
                <a:effectLst/>
                <a:latin typeface="+mn-lt"/>
                <a:ea typeface="+mn-ea"/>
                <a:cs typeface="+mn-cs"/>
              </a:rPr>
              <a:t>), τα οποία ανήκουν στο Παράρτημα </a:t>
            </a:r>
            <a:r>
              <a:rPr lang="en-US" sz="1200" kern="1200" dirty="0" smtClean="0">
                <a:solidFill>
                  <a:schemeClr val="tx1"/>
                </a:solidFill>
                <a:effectLst/>
                <a:latin typeface="+mn-lt"/>
                <a:ea typeface="+mn-ea"/>
                <a:cs typeface="+mn-cs"/>
              </a:rPr>
              <a:t>I</a:t>
            </a:r>
            <a:r>
              <a:rPr lang="el-GR" sz="1200" kern="1200" dirty="0" smtClean="0">
                <a:solidFill>
                  <a:schemeClr val="tx1"/>
                </a:solidFill>
                <a:effectLst/>
                <a:latin typeface="+mn-lt"/>
                <a:ea typeface="+mn-ea"/>
                <a:cs typeface="+mn-cs"/>
              </a:rPr>
              <a:t> της Οδηγίας. </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42</a:t>
            </a:fld>
            <a:endParaRPr lang="el-GR"/>
          </a:p>
        </p:txBody>
      </p:sp>
    </p:spTree>
    <p:extLst>
      <p:ext uri="{BB962C8B-B14F-4D97-AF65-F5344CB8AC3E}">
        <p14:creationId xmlns:p14="http://schemas.microsoft.com/office/powerpoint/2010/main" val="28795463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λίμνη της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αποτελεί μια από τις πέντε καλύτερες περιοχές της Κύπρου για την αναπαραγωγή του είδους.</a:t>
            </a: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43</a:t>
            </a:fld>
            <a:endParaRPr lang="el-GR"/>
          </a:p>
        </p:txBody>
      </p:sp>
    </p:spTree>
    <p:extLst>
      <p:ext uri="{BB962C8B-B14F-4D97-AF65-F5344CB8AC3E}">
        <p14:creationId xmlns:p14="http://schemas.microsoft.com/office/powerpoint/2010/main" val="623032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Η λίμνη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αποτελεί την καλύτερη περιοχή φωλιάσματος, στην Κύπρο, για τον </a:t>
            </a:r>
            <a:r>
              <a:rPr lang="el-GR" sz="1200" kern="1200" dirty="0" err="1" smtClean="0">
                <a:solidFill>
                  <a:schemeClr val="tx1"/>
                </a:solidFill>
                <a:effectLst/>
                <a:latin typeface="+mn-lt"/>
                <a:ea typeface="+mn-ea"/>
                <a:cs typeface="+mn-cs"/>
              </a:rPr>
              <a:t>καλαμοκαννά</a:t>
            </a:r>
            <a:r>
              <a:rPr lang="el-GR" sz="1200" kern="1200" dirty="0" smtClean="0">
                <a:solidFill>
                  <a:schemeClr val="tx1"/>
                </a:solidFill>
                <a:effectLst/>
                <a:latin typeface="+mn-lt"/>
                <a:ea typeface="+mn-ea"/>
                <a:cs typeface="+mn-cs"/>
              </a:rPr>
              <a:t>. </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44</a:t>
            </a:fld>
            <a:endParaRPr lang="el-GR"/>
          </a:p>
        </p:txBody>
      </p:sp>
    </p:spTree>
    <p:extLst>
      <p:ext uri="{BB962C8B-B14F-4D97-AF65-F5344CB8AC3E}">
        <p14:creationId xmlns:p14="http://schemas.microsoft.com/office/powerpoint/2010/main" val="2533379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1" kern="1200" baseline="0" dirty="0" smtClean="0">
                <a:solidFill>
                  <a:schemeClr val="tx1"/>
                </a:solidFill>
                <a:effectLst/>
                <a:latin typeface="+mn-lt"/>
                <a:ea typeface="+mn-ea"/>
                <a:cs typeface="+mn-cs"/>
              </a:rPr>
              <a:t>Μόνιμοι κάτοικοι</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Στη</a:t>
            </a:r>
            <a:r>
              <a:rPr lang="el-GR" baseline="0" dirty="0" smtClean="0"/>
              <a:t> λίμνη κάποιος μπορεί να συναντήσει μεγάλη ποικιλία πουλιών ανάλογα με την εποχή που θα την επισκεφτεί.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Κάποια από τα πουλιά είναι μόνιμοι κάτοικοι </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Μεγάλος αριθμός μεταναστευτικών πουλιών χρησιμοποιεί τη λίμνη, είτε την άνοιξη για να φωλιάσουν, είτε ως τόπο διαχείμασης είτε για ανεφοδιασμό.</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45</a:t>
            </a:fld>
            <a:endParaRPr lang="el-GR"/>
          </a:p>
        </p:txBody>
      </p:sp>
    </p:spTree>
    <p:extLst>
      <p:ext uri="{BB962C8B-B14F-4D97-AF65-F5344CB8AC3E}">
        <p14:creationId xmlns:p14="http://schemas.microsoft.com/office/powerpoint/2010/main" val="38021363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1" kern="1200" baseline="0" dirty="0" err="1" smtClean="0">
                <a:solidFill>
                  <a:schemeClr val="tx1"/>
                </a:solidFill>
                <a:effectLst/>
                <a:latin typeface="+mn-lt"/>
                <a:ea typeface="+mn-ea"/>
                <a:cs typeface="+mn-cs"/>
              </a:rPr>
              <a:t>Φωλεάζοντα</a:t>
            </a:r>
            <a:endParaRPr lang="el-GR"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Μεγάλος αριθμός μεταναστευτικών πουλιών χρησιμοποιεί τη λίμνη την άνοιξη για να φωλιάσουν.</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err="1" smtClean="0">
                <a:solidFill>
                  <a:schemeClr val="tx1"/>
                </a:solidFill>
                <a:effectLst/>
                <a:latin typeface="+mn-lt"/>
                <a:ea typeface="+mn-ea"/>
                <a:cs typeface="+mn-cs"/>
              </a:rPr>
              <a:t>Κοκκινοτζέφαλη</a:t>
            </a:r>
            <a:r>
              <a:rPr lang="el-GR" sz="1200" kern="1200" baseline="0" dirty="0" smtClean="0">
                <a:solidFill>
                  <a:schemeClr val="tx1"/>
                </a:solidFill>
                <a:effectLst/>
                <a:latin typeface="+mn-lt"/>
                <a:ea typeface="+mn-ea"/>
                <a:cs typeface="+mn-cs"/>
              </a:rPr>
              <a:t> - η λίμνη </a:t>
            </a:r>
            <a:r>
              <a:rPr lang="el-GR" sz="1200" kern="1200" baseline="0" dirty="0" err="1" smtClean="0">
                <a:solidFill>
                  <a:schemeClr val="tx1"/>
                </a:solidFill>
                <a:effectLst/>
                <a:latin typeface="+mn-lt"/>
                <a:ea typeface="+mn-ea"/>
                <a:cs typeface="+mn-cs"/>
              </a:rPr>
              <a:t>Ορόκλινης</a:t>
            </a:r>
            <a:r>
              <a:rPr lang="el-GR" sz="1200" kern="1200" baseline="0" dirty="0" smtClean="0">
                <a:solidFill>
                  <a:schemeClr val="tx1"/>
                </a:solidFill>
                <a:effectLst/>
                <a:latin typeface="+mn-lt"/>
                <a:ea typeface="+mn-ea"/>
                <a:cs typeface="+mn-cs"/>
              </a:rPr>
              <a:t> είναι ή μόνη περιοχή που φωλιάζει στην Κύπρο.</a:t>
            </a:r>
            <a:endParaRPr lang="el-G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46</a:t>
            </a:fld>
            <a:endParaRPr lang="el-GR"/>
          </a:p>
        </p:txBody>
      </p:sp>
    </p:spTree>
    <p:extLst>
      <p:ext uri="{BB962C8B-B14F-4D97-AF65-F5344CB8AC3E}">
        <p14:creationId xmlns:p14="http://schemas.microsoft.com/office/powerpoint/2010/main" val="597409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1" kern="1200" baseline="0" dirty="0" smtClean="0">
                <a:solidFill>
                  <a:schemeClr val="tx1"/>
                </a:solidFill>
                <a:effectLst/>
                <a:latin typeface="+mn-lt"/>
                <a:ea typeface="+mn-ea"/>
                <a:cs typeface="+mn-cs"/>
              </a:rPr>
              <a:t>Διαχειμάζοντα</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Μεγάλος αριθμός μεταναστευτικών πουλιών χρησιμοποιεί τη λίμνη είτε ως τόπο διαχείμασης.</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47</a:t>
            </a:fld>
            <a:endParaRPr lang="el-GR"/>
          </a:p>
        </p:txBody>
      </p:sp>
    </p:spTree>
    <p:extLst>
      <p:ext uri="{BB962C8B-B14F-4D97-AF65-F5344CB8AC3E}">
        <p14:creationId xmlns:p14="http://schemas.microsoft.com/office/powerpoint/2010/main" val="3752325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1" kern="1200" baseline="0" dirty="0" smtClean="0">
                <a:solidFill>
                  <a:schemeClr val="tx1"/>
                </a:solidFill>
                <a:effectLst/>
                <a:latin typeface="+mn-lt"/>
                <a:ea typeface="+mn-ea"/>
                <a:cs typeface="+mn-cs"/>
              </a:rPr>
              <a:t>Διαχειμάζοντα</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Μεγάλος αριθμός μεταναστευτικών πουλιών χρησιμοποιεί τη λίμνη είτε ως τόπο διαχείμασης.</a:t>
            </a:r>
            <a:endParaRPr lang="el-GR"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48</a:t>
            </a:fld>
            <a:endParaRPr lang="el-GR"/>
          </a:p>
        </p:txBody>
      </p:sp>
    </p:spTree>
    <p:extLst>
      <p:ext uri="{BB962C8B-B14F-4D97-AF65-F5344CB8AC3E}">
        <p14:creationId xmlns:p14="http://schemas.microsoft.com/office/powerpoint/2010/main" val="41335377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r>
              <a:rPr lang="el-GR" sz="1200" b="1" kern="1200" dirty="0" smtClean="0">
                <a:solidFill>
                  <a:schemeClr val="tx1"/>
                </a:solidFill>
                <a:effectLst/>
                <a:latin typeface="+mn-lt"/>
                <a:ea typeface="+mn-ea"/>
                <a:cs typeface="+mn-cs"/>
              </a:rPr>
              <a:t>Η</a:t>
            </a:r>
            <a:r>
              <a:rPr lang="el-GR" sz="1200" b="1" kern="1200" baseline="0" dirty="0" smtClean="0">
                <a:solidFill>
                  <a:schemeClr val="tx1"/>
                </a:solidFill>
                <a:effectLst/>
                <a:latin typeface="+mn-lt"/>
                <a:ea typeface="+mn-ea"/>
                <a:cs typeface="+mn-cs"/>
              </a:rPr>
              <a:t> λίμνη της </a:t>
            </a:r>
            <a:r>
              <a:rPr lang="el-GR" sz="1200" b="1" kern="1200" baseline="0" dirty="0" err="1" smtClean="0">
                <a:solidFill>
                  <a:schemeClr val="tx1"/>
                </a:solidFill>
                <a:effectLst/>
                <a:latin typeface="+mn-lt"/>
                <a:ea typeface="+mn-ea"/>
                <a:cs typeface="+mn-cs"/>
              </a:rPr>
              <a:t>Ορόκλινης</a:t>
            </a:r>
            <a:endParaRPr lang="el-GR" sz="1200" b="1" kern="1200" baseline="0" dirty="0" smtClean="0">
              <a:solidFill>
                <a:schemeClr val="tx1"/>
              </a:solidFill>
              <a:effectLst/>
              <a:latin typeface="+mn-lt"/>
              <a:ea typeface="+mn-ea"/>
              <a:cs typeface="+mn-cs"/>
            </a:endParaRPr>
          </a:p>
          <a:p>
            <a:r>
              <a:rPr lang="el-GR" sz="1200" b="1" kern="1200" baseline="0" dirty="0" smtClean="0">
                <a:solidFill>
                  <a:schemeClr val="tx1"/>
                </a:solidFill>
                <a:effectLst/>
                <a:latin typeface="+mn-lt"/>
                <a:ea typeface="+mn-ea"/>
                <a:cs typeface="+mn-cs"/>
              </a:rPr>
              <a:t>Περαστικοί μετανάστες</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Μεγάλος αριθμός μεταναστευτικών πουλιών χρησιμοποιεί τη λίμνη για ανεφοδιασμό.</a:t>
            </a:r>
            <a:endParaRPr lang="el-GR"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49</a:t>
            </a:fld>
            <a:endParaRPr lang="el-GR"/>
          </a:p>
        </p:txBody>
      </p:sp>
    </p:spTree>
    <p:extLst>
      <p:ext uri="{BB962C8B-B14F-4D97-AF65-F5344CB8AC3E}">
        <p14:creationId xmlns:p14="http://schemas.microsoft.com/office/powerpoint/2010/main" val="244525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a:t>
            </a:r>
          </a:p>
          <a:p>
            <a:r>
              <a:rPr lang="el-GR" b="1" dirty="0" smtClean="0"/>
              <a:t>Ποικιλία ανάμεσα στα ζώα</a:t>
            </a:r>
            <a:endParaRPr lang="en-US" b="0" baseline="0" dirty="0" smtClean="0"/>
          </a:p>
          <a:p>
            <a:pPr marL="0" indent="0">
              <a:buNone/>
            </a:pPr>
            <a:r>
              <a:rPr lang="el-GR" baseline="0" dirty="0" smtClean="0"/>
              <a:t>Τα ζώα παρουσιάζουν μεγάλη ποικιλία. </a:t>
            </a:r>
          </a:p>
          <a:p>
            <a:pPr marL="0" indent="0">
              <a:buNone/>
            </a:pPr>
            <a:r>
              <a:rPr lang="el-GR" baseline="0" dirty="0" smtClean="0"/>
              <a:t>1. Σουπιά - </a:t>
            </a:r>
            <a:r>
              <a:rPr lang="en-US" baseline="0" dirty="0" smtClean="0"/>
              <a:t>http://5niptrip.blogspot.com/2012/05/blog-post_17.html</a:t>
            </a:r>
            <a:endParaRPr lang="el-GR" baseline="0" dirty="0" smtClean="0"/>
          </a:p>
          <a:p>
            <a:pPr marL="0" indent="0">
              <a:buNone/>
            </a:pPr>
            <a:r>
              <a:rPr lang="en-US" baseline="0" dirty="0" smtClean="0"/>
              <a:t>2.</a:t>
            </a:r>
            <a:r>
              <a:rPr lang="el-GR" baseline="0" dirty="0" smtClean="0"/>
              <a:t> Κόκορας - </a:t>
            </a:r>
            <a:r>
              <a:rPr lang="en-US" baseline="0" dirty="0" smtClean="0"/>
              <a:t>http://attualita.tuttogratis.it/animali/fotogallery/animali-oroscopo-cinese-la-saggezza-orientale_6231.html</a:t>
            </a:r>
            <a:endParaRPr lang="el-GR" baseline="0" dirty="0" smtClean="0"/>
          </a:p>
          <a:p>
            <a:pPr marL="0" indent="0">
              <a:buNone/>
            </a:pPr>
            <a:r>
              <a:rPr lang="en-US" baseline="0" dirty="0" smtClean="0"/>
              <a:t>3.</a:t>
            </a:r>
            <a:r>
              <a:rPr lang="el-GR" baseline="0" dirty="0" smtClean="0"/>
              <a:t> Ψάρι - </a:t>
            </a:r>
            <a:r>
              <a:rPr lang="en-US" baseline="0" dirty="0" smtClean="0"/>
              <a:t>http://www.onairnews.gr/pagkosmii-protathlites-elliniki-tsipoura-ke-lavraki.html</a:t>
            </a:r>
            <a:endParaRPr lang="el-GR" baseline="0" dirty="0" smtClean="0"/>
          </a:p>
          <a:p>
            <a:pPr marL="0" indent="0">
              <a:buNone/>
            </a:pPr>
            <a:r>
              <a:rPr lang="el-GR" baseline="0" dirty="0" smtClean="0"/>
              <a:t>4</a:t>
            </a:r>
            <a:r>
              <a:rPr lang="en-US" baseline="0" dirty="0" smtClean="0"/>
              <a:t>.</a:t>
            </a:r>
            <a:r>
              <a:rPr lang="el-GR" baseline="0" dirty="0" smtClean="0"/>
              <a:t> Πασχαλίτσα - </a:t>
            </a:r>
            <a:r>
              <a:rPr lang="en-US" baseline="0" dirty="0" smtClean="0"/>
              <a:t>http://www.tovima.gr/science/technology-planet/article/?aid=513164</a:t>
            </a:r>
            <a:endParaRPr lang="el-GR" baseline="0" dirty="0" smtClean="0"/>
          </a:p>
          <a:p>
            <a:pPr marL="0" indent="0">
              <a:buNone/>
            </a:pPr>
            <a:r>
              <a:rPr lang="el-GR" baseline="0" dirty="0" smtClean="0"/>
              <a:t>5</a:t>
            </a:r>
            <a:r>
              <a:rPr lang="en-US" baseline="0" dirty="0" smtClean="0"/>
              <a:t>.</a:t>
            </a:r>
            <a:r>
              <a:rPr lang="el-GR" baseline="0" dirty="0" smtClean="0"/>
              <a:t> Μυρμήγκι - </a:t>
            </a:r>
            <a:r>
              <a:rPr lang="en-US" baseline="0" dirty="0" smtClean="0"/>
              <a:t>http://core-company.com/home/ant-control</a:t>
            </a:r>
            <a:endParaRPr lang="el-GR" baseline="0" dirty="0" smtClean="0"/>
          </a:p>
          <a:p>
            <a:pPr marL="0" indent="0">
              <a:buNone/>
            </a:pPr>
            <a:r>
              <a:rPr lang="el-GR" baseline="0" dirty="0" smtClean="0"/>
              <a:t>6</a:t>
            </a:r>
            <a:r>
              <a:rPr lang="en-US" baseline="0" dirty="0" smtClean="0"/>
              <a:t>.</a:t>
            </a:r>
            <a:r>
              <a:rPr lang="el-GR" baseline="0" dirty="0" smtClean="0"/>
              <a:t> Χελώνα - </a:t>
            </a:r>
            <a:r>
              <a:rPr lang="en-US" baseline="0" dirty="0" smtClean="0"/>
              <a:t>http://allbestdesktopwallpapers.blogspot.com/2012/08/swimming-turtle-underwater-picture.html</a:t>
            </a:r>
            <a:endParaRPr lang="el-GR" baseline="0" dirty="0" smtClean="0"/>
          </a:p>
          <a:p>
            <a:pPr marL="0" indent="0">
              <a:buNone/>
            </a:pPr>
            <a:r>
              <a:rPr lang="el-GR" baseline="0" dirty="0" smtClean="0"/>
              <a:t>7</a:t>
            </a:r>
            <a:r>
              <a:rPr lang="en-US" baseline="0" dirty="0" smtClean="0"/>
              <a:t>.</a:t>
            </a:r>
            <a:r>
              <a:rPr lang="el-GR" baseline="0" dirty="0" smtClean="0"/>
              <a:t> Σαλιγκάρι - </a:t>
            </a:r>
            <a:r>
              <a:rPr lang="en-US" baseline="0" dirty="0" smtClean="0"/>
              <a:t>http://www.econews.gr/2013/01/31/saligkaria-ektrofi-95279/</a:t>
            </a:r>
            <a:endParaRPr lang="el-GR" baseline="0" dirty="0" smtClean="0"/>
          </a:p>
          <a:p>
            <a:pPr marL="0" indent="0">
              <a:buNone/>
            </a:pPr>
            <a:r>
              <a:rPr lang="el-GR" baseline="0" dirty="0" smtClean="0"/>
              <a:t>8</a:t>
            </a:r>
            <a:r>
              <a:rPr lang="en-US" baseline="0" dirty="0" smtClean="0"/>
              <a:t>.</a:t>
            </a:r>
            <a:r>
              <a:rPr lang="el-GR" baseline="0" dirty="0" smtClean="0"/>
              <a:t> Αλεπού - </a:t>
            </a:r>
            <a:r>
              <a:rPr lang="en-US" baseline="0" dirty="0" smtClean="0"/>
              <a:t>http://www.halkidikifocus.gr/news/ellada/kedriki-makedonia/9198-2------.html</a:t>
            </a:r>
            <a:endParaRPr lang="el-GR" baseline="0" dirty="0" smtClean="0"/>
          </a:p>
          <a:p>
            <a:pPr marL="0" indent="0">
              <a:buNone/>
            </a:pPr>
            <a:r>
              <a:rPr lang="el-GR" baseline="0" dirty="0" smtClean="0"/>
              <a:t>9</a:t>
            </a:r>
            <a:r>
              <a:rPr lang="en-US" baseline="0" dirty="0" smtClean="0"/>
              <a:t>.</a:t>
            </a:r>
            <a:r>
              <a:rPr lang="el-GR" baseline="0" dirty="0" smtClean="0"/>
              <a:t> </a:t>
            </a:r>
            <a:r>
              <a:rPr lang="el-GR" baseline="0" dirty="0" err="1" smtClean="0"/>
              <a:t>Γεωσκώληκας</a:t>
            </a:r>
            <a:r>
              <a:rPr lang="el-GR" baseline="0" dirty="0" smtClean="0"/>
              <a:t> - </a:t>
            </a:r>
            <a:r>
              <a:rPr lang="en-US" baseline="0" dirty="0" smtClean="0"/>
              <a:t>http://www.theguardian.com/environment/2013/jan/20/worms-gardens-survey</a:t>
            </a:r>
            <a:endParaRPr lang="el-GR" baseline="0" dirty="0" smtClean="0"/>
          </a:p>
          <a:p>
            <a:pPr marL="0" indent="0">
              <a:buNone/>
            </a:pPr>
            <a:r>
              <a:rPr lang="en-US" baseline="0" dirty="0" smtClean="0"/>
              <a:t>1</a:t>
            </a:r>
            <a:r>
              <a:rPr lang="el-GR" baseline="0" dirty="0" smtClean="0"/>
              <a:t>0</a:t>
            </a:r>
            <a:r>
              <a:rPr lang="en-US" baseline="0" dirty="0" smtClean="0"/>
              <a:t>.</a:t>
            </a:r>
            <a:r>
              <a:rPr lang="el-GR" baseline="0" dirty="0" smtClean="0"/>
              <a:t> </a:t>
            </a:r>
            <a:r>
              <a:rPr lang="el-GR" baseline="0" dirty="0" err="1" smtClean="0"/>
              <a:t>Αγρινό</a:t>
            </a:r>
            <a:r>
              <a:rPr lang="el-GR" baseline="0" dirty="0" smtClean="0"/>
              <a:t> - </a:t>
            </a:r>
            <a:r>
              <a:rPr lang="en-US" baseline="0" dirty="0" smtClean="0"/>
              <a:t>http://www.sigmalive.com/news/local/351022</a:t>
            </a:r>
            <a:endParaRPr lang="el-GR" baseline="0" dirty="0" smtClean="0"/>
          </a:p>
          <a:p>
            <a:pPr marL="0" indent="0">
              <a:buNone/>
            </a:pPr>
            <a:r>
              <a:rPr lang="en-US" baseline="0" dirty="0" smtClean="0"/>
              <a:t>1</a:t>
            </a:r>
            <a:r>
              <a:rPr lang="el-GR" baseline="0" dirty="0" smtClean="0"/>
              <a:t>1, Δελφίνι - </a:t>
            </a:r>
            <a:r>
              <a:rPr lang="en-US" baseline="0" dirty="0" smtClean="0"/>
              <a:t>http://dolphinsforkids.blogspot.com/p/blog-page_27.html</a:t>
            </a:r>
            <a:endParaRPr lang="el-GR" baseline="0" dirty="0" smtClean="0"/>
          </a:p>
          <a:p>
            <a:pPr marL="0" indent="0">
              <a:buNone/>
            </a:pPr>
            <a:r>
              <a:rPr lang="en-US" baseline="0" dirty="0" smtClean="0"/>
              <a:t>1</a:t>
            </a:r>
            <a:r>
              <a:rPr lang="el-GR" baseline="0" dirty="0" smtClean="0"/>
              <a:t>2</a:t>
            </a:r>
            <a:r>
              <a:rPr lang="en-US" baseline="0" dirty="0" smtClean="0"/>
              <a:t>.</a:t>
            </a:r>
            <a:r>
              <a:rPr lang="el-GR" baseline="0" dirty="0" smtClean="0"/>
              <a:t> Χελιδόνι - </a:t>
            </a:r>
            <a:r>
              <a:rPr lang="en-US" baseline="0" dirty="0" smtClean="0"/>
              <a:t>http://el.wikipedia.org/wiki/%CE%A7%CE%B5%CE%BB%CE%B9%CE%B4%CF%8C%CE%BD%CE%B9</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a:t>
            </a:fld>
            <a:endParaRPr lang="el-GR"/>
          </a:p>
        </p:txBody>
      </p:sp>
    </p:spTree>
    <p:extLst>
      <p:ext uri="{BB962C8B-B14F-4D97-AF65-F5344CB8AC3E}">
        <p14:creationId xmlns:p14="http://schemas.microsoft.com/office/powerpoint/2010/main" val="1884818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Απειλές για τον υδροβιότοπο της </a:t>
            </a:r>
            <a:r>
              <a:rPr lang="el-GR" sz="1200" b="1" dirty="0" err="1" smtClean="0">
                <a:solidFill>
                  <a:srgbClr val="92D050"/>
                </a:solidFill>
              </a:rPr>
              <a:t>Ορόκλινης</a:t>
            </a:r>
            <a:endParaRPr lang="el-GR" sz="1200" b="1" dirty="0" smtClean="0">
              <a:solidFill>
                <a:srgbClr val="92D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Η λίμνη της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όπως και οι περισσότεροι φυσικοί υδροβιότοποι στην Κύπρο, αντιμετωπίζει μεγάλο αριθμό απειλών. Η άναρχη οικιστική ανάπτυξη</a:t>
            </a:r>
            <a:r>
              <a:rPr lang="el-GR" sz="1200" kern="1200" baseline="0" dirty="0" smtClean="0">
                <a:solidFill>
                  <a:schemeClr val="tx1"/>
                </a:solidFill>
                <a:effectLst/>
                <a:latin typeface="+mn-lt"/>
                <a:ea typeface="+mn-ea"/>
                <a:cs typeface="+mn-cs"/>
              </a:rPr>
              <a:t> και</a:t>
            </a:r>
            <a:r>
              <a:rPr lang="el-GR" sz="1200" kern="1200" dirty="0" smtClean="0">
                <a:solidFill>
                  <a:schemeClr val="tx1"/>
                </a:solidFill>
                <a:effectLst/>
                <a:latin typeface="+mn-lt"/>
                <a:ea typeface="+mn-ea"/>
                <a:cs typeface="+mn-cs"/>
              </a:rPr>
              <a:t> η συγκέντρωση κόσμου και οχημάτων δημιουργούσαν μια άνευ προηγουμένου όχληση και οδήγησαν στην απώλεια σημαντικής έκτασης του βιότοπου και στην καταστροφή φωλιών.</a:t>
            </a:r>
            <a:endParaRPr lang="el-GR" sz="1200" b="1" dirty="0" smtClean="0">
              <a:solidFill>
                <a:srgbClr val="92D050"/>
              </a:solidFill>
            </a:endParaRP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50</a:t>
            </a:fld>
            <a:endParaRPr lang="el-GR"/>
          </a:p>
        </p:txBody>
      </p:sp>
    </p:spTree>
    <p:extLst>
      <p:ext uri="{BB962C8B-B14F-4D97-AF65-F5344CB8AC3E}">
        <p14:creationId xmlns:p14="http://schemas.microsoft.com/office/powerpoint/2010/main" val="11740427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Απειλές για τον υδροβιότοπο της </a:t>
            </a:r>
            <a:r>
              <a:rPr lang="el-GR" sz="1200" b="1" dirty="0" err="1" smtClean="0">
                <a:solidFill>
                  <a:srgbClr val="92D050"/>
                </a:solidFill>
              </a:rPr>
              <a:t>Ορόκλινης</a:t>
            </a:r>
            <a:endParaRPr lang="el-GR" sz="1200" b="1" dirty="0" smtClean="0">
              <a:solidFill>
                <a:srgbClr val="92D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Οικιστική</a:t>
            </a:r>
            <a:r>
              <a:rPr lang="el-GR" sz="1200" b="1" baseline="0" dirty="0" smtClean="0">
                <a:solidFill>
                  <a:srgbClr val="92D050"/>
                </a:solidFill>
              </a:rPr>
              <a:t> ανάπτυξη</a:t>
            </a:r>
            <a:endParaRPr lang="el-GR" sz="1100" b="1" dirty="0" smtClean="0">
              <a:solidFill>
                <a:srgbClr val="92D050"/>
              </a:solidFill>
            </a:endParaRPr>
          </a:p>
          <a:p>
            <a:r>
              <a:rPr lang="el-GR" sz="1200" kern="1200" dirty="0" smtClean="0">
                <a:solidFill>
                  <a:schemeClr val="tx1"/>
                </a:solidFill>
                <a:effectLst/>
                <a:latin typeface="+mn-lt"/>
                <a:ea typeface="+mn-ea"/>
                <a:cs typeface="+mn-cs"/>
              </a:rPr>
              <a:t>Η άναρχη οικιστική ανάπτυξη οδήγησε στην απώλεια σημαντικής έκτασης του βιότοπου.</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51</a:t>
            </a:fld>
            <a:endParaRPr lang="el-GR"/>
          </a:p>
        </p:txBody>
      </p:sp>
    </p:spTree>
    <p:extLst>
      <p:ext uri="{BB962C8B-B14F-4D97-AF65-F5344CB8AC3E}">
        <p14:creationId xmlns:p14="http://schemas.microsoft.com/office/powerpoint/2010/main" val="429849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Απειλές για τον υδροβιότοπο της </a:t>
            </a:r>
            <a:r>
              <a:rPr lang="el-GR" sz="1200" b="1" dirty="0" err="1" smtClean="0">
                <a:solidFill>
                  <a:srgbClr val="92D050"/>
                </a:solidFill>
              </a:rPr>
              <a:t>Ορόκλινης</a:t>
            </a:r>
            <a:endParaRPr lang="el-GR" sz="1200" b="1" dirty="0" smtClean="0">
              <a:solidFill>
                <a:srgbClr val="92D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Είσοδος</a:t>
            </a:r>
            <a:r>
              <a:rPr lang="el-GR" sz="1200" b="1" baseline="0" dirty="0" smtClean="0">
                <a:solidFill>
                  <a:srgbClr val="92D050"/>
                </a:solidFill>
              </a:rPr>
              <a:t> τροχοφόρων</a:t>
            </a:r>
            <a:endParaRPr lang="el-GR" sz="1100" b="1" dirty="0" smtClean="0">
              <a:solidFill>
                <a:srgbClr val="92D050"/>
              </a:solidFill>
            </a:endParaRPr>
          </a:p>
          <a:p>
            <a:r>
              <a:rPr lang="el-GR" sz="1200" kern="1200" dirty="0" smtClean="0">
                <a:solidFill>
                  <a:schemeClr val="tx1"/>
                </a:solidFill>
                <a:effectLst/>
                <a:latin typeface="+mn-lt"/>
                <a:ea typeface="+mn-ea"/>
                <a:cs typeface="+mn-cs"/>
              </a:rPr>
              <a:t>Η είσοδος τροχοφόρων οχημάτων και η ανεξέλεγκτη περιήγηση ανθρώπων και σκύλων μέσα στη λίμνη σε περιόδους ξηρασίας αποτελούν σημαντική απειλή για μεγάλα είδη που φωλιάζουν στο έδαφος, όπως η </a:t>
            </a:r>
            <a:r>
              <a:rPr lang="el-GR" sz="1200" kern="1200" dirty="0" err="1" smtClean="0">
                <a:solidFill>
                  <a:schemeClr val="tx1"/>
                </a:solidFill>
                <a:effectLst/>
                <a:latin typeface="+mn-lt"/>
                <a:ea typeface="+mn-ea"/>
                <a:cs typeface="+mn-cs"/>
              </a:rPr>
              <a:t>πελλοκατερίνα</a:t>
            </a:r>
            <a:r>
              <a:rPr lang="el-GR" sz="1200" kern="1200" dirty="0" smtClean="0">
                <a:solidFill>
                  <a:schemeClr val="tx1"/>
                </a:solidFill>
                <a:effectLst/>
                <a:latin typeface="+mn-lt"/>
                <a:ea typeface="+mn-ea"/>
                <a:cs typeface="+mn-cs"/>
              </a:rPr>
              <a:t>.</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52</a:t>
            </a:fld>
            <a:endParaRPr lang="el-GR"/>
          </a:p>
        </p:txBody>
      </p:sp>
    </p:spTree>
    <p:extLst>
      <p:ext uri="{BB962C8B-B14F-4D97-AF65-F5344CB8AC3E}">
        <p14:creationId xmlns:p14="http://schemas.microsoft.com/office/powerpoint/2010/main" val="35200773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Απειλές για τον υδροβιότοπο της </a:t>
            </a:r>
            <a:r>
              <a:rPr lang="el-GR" sz="1200" b="1" dirty="0" err="1" smtClean="0">
                <a:solidFill>
                  <a:srgbClr val="92D050"/>
                </a:solidFill>
              </a:rPr>
              <a:t>Ορόκλινης</a:t>
            </a:r>
            <a:endParaRPr lang="el-GR" sz="1200" b="1" dirty="0" smtClean="0">
              <a:solidFill>
                <a:srgbClr val="92D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Αλόγιστη ρίψη σκυβάλων</a:t>
            </a:r>
            <a:endParaRPr lang="el-GR" sz="1100" b="1" dirty="0" smtClean="0">
              <a:solidFill>
                <a:srgbClr val="92D050"/>
              </a:solidFill>
            </a:endParaRPr>
          </a:p>
          <a:p>
            <a:r>
              <a:rPr lang="el-GR" dirty="0" smtClean="0"/>
              <a:t>Ο υγροβιότοπος αποτελούσε σημείο ρίψης σκυβάλων.</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53</a:t>
            </a:fld>
            <a:endParaRPr lang="el-GR"/>
          </a:p>
        </p:txBody>
      </p:sp>
    </p:spTree>
    <p:extLst>
      <p:ext uri="{BB962C8B-B14F-4D97-AF65-F5344CB8AC3E}">
        <p14:creationId xmlns:p14="http://schemas.microsoft.com/office/powerpoint/2010/main" val="2052763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l-GR"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Απειλές για τον υδροβιότοπο της </a:t>
            </a:r>
            <a:r>
              <a:rPr lang="el-GR" sz="1200" b="1" dirty="0" err="1" smtClean="0">
                <a:solidFill>
                  <a:srgbClr val="92D050"/>
                </a:solidFill>
              </a:rPr>
              <a:t>Ορόκλινης</a:t>
            </a:r>
            <a:endParaRPr lang="el-GR" sz="1200" b="1" dirty="0" smtClean="0">
              <a:solidFill>
                <a:srgbClr val="92D05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solidFill>
                  <a:srgbClr val="92D050"/>
                </a:solidFill>
              </a:rPr>
              <a:t>Απουσία διαχείρισης</a:t>
            </a:r>
            <a:r>
              <a:rPr lang="el-GR" sz="1200" b="1" baseline="0" dirty="0" smtClean="0">
                <a:solidFill>
                  <a:srgbClr val="92D050"/>
                </a:solidFill>
              </a:rPr>
              <a:t> νερού.</a:t>
            </a:r>
            <a:endParaRPr lang="el-GR" sz="1200" b="1" dirty="0" smtClean="0">
              <a:solidFill>
                <a:srgbClr val="92D050"/>
              </a:solidFill>
            </a:endParaRPr>
          </a:p>
          <a:p>
            <a:r>
              <a:rPr lang="el-GR" sz="1200" kern="1200" dirty="0" smtClean="0">
                <a:solidFill>
                  <a:schemeClr val="tx1"/>
                </a:solidFill>
                <a:effectLst/>
                <a:latin typeface="+mn-lt"/>
                <a:ea typeface="+mn-ea"/>
                <a:cs typeface="+mn-cs"/>
              </a:rPr>
              <a:t>Άλλη απειλή για τη λίμνη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ήταν η έλλειψη διαχείρισης του νερού της λίμνης</a:t>
            </a:r>
            <a:r>
              <a:rPr lang="x-none"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 κάτι που επηρέαζε το φώλιασμα παρυδάτιων πουλιών όπως η </a:t>
            </a:r>
            <a:r>
              <a:rPr lang="el-GR" sz="1200" kern="1200" dirty="0" err="1" smtClean="0">
                <a:solidFill>
                  <a:schemeClr val="tx1"/>
                </a:solidFill>
                <a:effectLst/>
                <a:latin typeface="+mn-lt"/>
                <a:ea typeface="+mn-ea"/>
                <a:cs typeface="+mn-cs"/>
              </a:rPr>
              <a:t>πελλοκατερίνα</a:t>
            </a:r>
            <a:r>
              <a:rPr lang="el-GR" sz="1200" kern="1200" dirty="0" smtClean="0">
                <a:solidFill>
                  <a:schemeClr val="tx1"/>
                </a:solidFill>
                <a:effectLst/>
                <a:latin typeface="+mn-lt"/>
                <a:ea typeface="+mn-ea"/>
                <a:cs typeface="+mn-cs"/>
              </a:rPr>
              <a:t> και ο </a:t>
            </a:r>
            <a:r>
              <a:rPr lang="el-GR" sz="1200" kern="1200" dirty="0" err="1" smtClean="0">
                <a:solidFill>
                  <a:schemeClr val="tx1"/>
                </a:solidFill>
                <a:effectLst/>
                <a:latin typeface="+mn-lt"/>
                <a:ea typeface="+mn-ea"/>
                <a:cs typeface="+mn-cs"/>
              </a:rPr>
              <a:t>καλαμοκαννάς</a:t>
            </a:r>
            <a:r>
              <a:rPr lang="el-GR" sz="1200" kern="1200" dirty="0" smtClean="0">
                <a:solidFill>
                  <a:schemeClr val="tx1"/>
                </a:solidFill>
                <a:effectLst/>
                <a:latin typeface="+mn-lt"/>
                <a:ea typeface="+mn-ea"/>
                <a:cs typeface="+mn-cs"/>
              </a:rPr>
              <a:t>. Ιδιαίτερα αυτά τα δύο είδη είναι ευάλωτα στις απότομες μεταβολές της στάθμης του νερού.</a:t>
            </a:r>
            <a:r>
              <a:rPr lang="el-GR" dirty="0" smtClean="0">
                <a:effectLst/>
              </a:rPr>
              <a:t> </a:t>
            </a:r>
            <a:endParaRPr lang="en-US" sz="1200" kern="1200" dirty="0" smtClean="0">
              <a:solidFill>
                <a:schemeClr val="tx1"/>
              </a:solidFill>
              <a:effectLst/>
              <a:latin typeface="+mn-lt"/>
              <a:ea typeface="+mn-ea"/>
              <a:cs typeface="+mn-cs"/>
            </a:endParaRPr>
          </a:p>
          <a:p>
            <a:r>
              <a:rPr lang="el-GR" sz="1200" kern="1200" dirty="0" smtClean="0">
                <a:solidFill>
                  <a:schemeClr val="tx1"/>
                </a:solidFill>
                <a:effectLst/>
                <a:latin typeface="+mn-lt"/>
                <a:ea typeface="+mn-ea"/>
                <a:cs typeface="+mn-cs"/>
              </a:rPr>
              <a:t>Αποτέλεσμα της έλλειψης διαχείρισης της στάθμης του νερού ήταν</a:t>
            </a:r>
            <a:r>
              <a:rPr lang="en-US"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αφενός μεν οι φωλιές των πουλιών να κινδυνεύουν να πλημμυρίσουν</a:t>
            </a:r>
            <a:r>
              <a:rPr lang="x-none"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σε περιόδους έντονων βροχοπτώσεων κατά τους ανοιξιάτικούς μήνες, αφετέρου τα μικρά που εκκολάπτονται νωρίς το καλοκαίρι να μην</a:t>
            </a:r>
            <a:r>
              <a:rPr lang="x-none" sz="1200" kern="120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 βρίσκουν τροφή στην ξηραμένη λίμνη.</a:t>
            </a:r>
          </a:p>
          <a:p>
            <a:r>
              <a:rPr lang="x-none" sz="1200" kern="1200" dirty="0" smtClean="0">
                <a:solidFill>
                  <a:schemeClr val="tx1"/>
                </a:solidFill>
                <a:effectLst/>
                <a:latin typeface="+mn-lt"/>
                <a:ea typeface="+mn-ea"/>
                <a:cs typeface="+mn-cs"/>
              </a:rPr>
              <a:t> </a:t>
            </a:r>
            <a:endParaRPr lang="el-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54</a:t>
            </a:fld>
            <a:endParaRPr lang="el-GR"/>
          </a:p>
        </p:txBody>
      </p:sp>
    </p:spTree>
    <p:extLst>
      <p:ext uri="{BB962C8B-B14F-4D97-AF65-F5344CB8AC3E}">
        <p14:creationId xmlns:p14="http://schemas.microsoft.com/office/powerpoint/2010/main" val="23850609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Προπαρασκευαστικές δράσεις </a:t>
            </a:r>
            <a:r>
              <a:rPr lang="el-GR" sz="1200" b="0" kern="1200" dirty="0" smtClean="0">
                <a:solidFill>
                  <a:schemeClr val="tx1"/>
                </a:solidFill>
                <a:effectLst/>
                <a:latin typeface="+mn-lt"/>
                <a:ea typeface="+mn-ea"/>
                <a:cs typeface="+mn-cs"/>
              </a:rPr>
              <a:t>(Φορείς υλοποίησης:</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Πτηνολογικός</a:t>
            </a:r>
            <a:r>
              <a:rPr lang="el-GR" sz="1200" b="0" kern="1200" baseline="0" dirty="0" smtClean="0">
                <a:solidFill>
                  <a:schemeClr val="tx1"/>
                </a:solidFill>
                <a:effectLst/>
                <a:latin typeface="+mn-lt"/>
                <a:ea typeface="+mn-ea"/>
                <a:cs typeface="+mn-cs"/>
              </a:rPr>
              <a:t> Σύνδεσμος Κύπρου &amp; Τμήμα Δασών)</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Είναι σημαντικές για την ομαλή έναρξη και υλοποίηση του έργου.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1. Επισκέψεις</a:t>
            </a:r>
            <a:r>
              <a:rPr lang="el-GR" sz="1200" kern="1200" baseline="0" dirty="0" smtClean="0">
                <a:solidFill>
                  <a:schemeClr val="tx1"/>
                </a:solidFill>
                <a:effectLst/>
                <a:latin typeface="+mn-lt"/>
                <a:ea typeface="+mn-ea"/>
                <a:cs typeface="+mn-cs"/>
              </a:rPr>
              <a:t> στην περιοχή για μελέτη. </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2.</a:t>
            </a:r>
            <a:r>
              <a:rPr lang="el-GR"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Επισκέψεις</a:t>
            </a:r>
            <a:r>
              <a:rPr lang="el-GR" sz="1200" kern="1200" baseline="0" dirty="0" smtClean="0">
                <a:solidFill>
                  <a:schemeClr val="tx1"/>
                </a:solidFill>
                <a:effectLst/>
                <a:latin typeface="+mn-lt"/>
                <a:ea typeface="+mn-ea"/>
                <a:cs typeface="+mn-cs"/>
              </a:rPr>
              <a:t> στην περιοχή</a:t>
            </a:r>
            <a:r>
              <a:rPr lang="en-US" sz="1200" kern="1200" baseline="0" dirty="0" smtClean="0">
                <a:solidFill>
                  <a:schemeClr val="tx1"/>
                </a:solidFill>
                <a:effectLst/>
                <a:latin typeface="+mn-lt"/>
                <a:ea typeface="+mn-ea"/>
                <a:cs typeface="+mn-cs"/>
              </a:rPr>
              <a:t> </a:t>
            </a:r>
            <a:r>
              <a:rPr lang="el-GR" sz="1200" kern="1200" baseline="0" dirty="0" smtClean="0">
                <a:solidFill>
                  <a:schemeClr val="tx1"/>
                </a:solidFill>
                <a:effectLst/>
                <a:latin typeface="+mn-lt"/>
                <a:ea typeface="+mn-ea"/>
                <a:cs typeface="+mn-cs"/>
              </a:rPr>
              <a:t>για καταγραφή πουλιών. </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3. Καθορισμό τιμών αναφοράς ευνοϊκού καθεστώτος διατήρησης τόσο για τη λίμνη της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όσο και για τα υπό μελέτη είδη.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4. Υλοποίηση υδρολογικής μελέτης για τη λίμνη.</a:t>
            </a:r>
          </a:p>
        </p:txBody>
      </p:sp>
      <p:sp>
        <p:nvSpPr>
          <p:cNvPr id="4" name="Slide Number Placeholder 3"/>
          <p:cNvSpPr>
            <a:spLocks noGrp="1"/>
          </p:cNvSpPr>
          <p:nvPr>
            <p:ph type="sldNum" sz="quarter" idx="10"/>
          </p:nvPr>
        </p:nvSpPr>
        <p:spPr/>
        <p:txBody>
          <a:bodyPr/>
          <a:lstStyle/>
          <a:p>
            <a:fld id="{BC20C6C2-FC4F-4C85-8B55-DE58A0461605}" type="slidenum">
              <a:rPr lang="el-GR" smtClean="0"/>
              <a:t>55</a:t>
            </a:fld>
            <a:endParaRPr lang="el-GR"/>
          </a:p>
        </p:txBody>
      </p:sp>
    </p:spTree>
    <p:extLst>
      <p:ext uri="{BB962C8B-B14F-4D97-AF65-F5344CB8AC3E}">
        <p14:creationId xmlns:p14="http://schemas.microsoft.com/office/powerpoint/2010/main" val="3285920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Είναι απαραίτητες για την πραγματοποίηση του στόχου του έργου, δηλαδή στην αποκατάσταση και διαχείριση της λίμνης. </a:t>
            </a:r>
            <a:endParaRPr lang="el-G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baseline="0" dirty="0" smtClean="0">
                <a:solidFill>
                  <a:schemeClr val="tx1"/>
                </a:solidFill>
                <a:effectLst/>
                <a:latin typeface="+mn-lt"/>
                <a:ea typeface="+mn-ea"/>
                <a:cs typeface="+mn-cs"/>
              </a:rPr>
              <a:t>Περίφραξη της λίμνης. </a:t>
            </a:r>
            <a:r>
              <a:rPr lang="el-GR" sz="1200" b="0" kern="1200" baseline="0" dirty="0" smtClean="0">
                <a:solidFill>
                  <a:schemeClr val="tx1"/>
                </a:solidFill>
                <a:effectLst/>
                <a:latin typeface="+mn-lt"/>
                <a:ea typeface="+mn-ea"/>
                <a:cs typeface="+mn-cs"/>
              </a:rPr>
              <a:t>(Φορέας υλοποίησης: Υπηρεσία Θήρας και Πανίδας)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baseline="0" dirty="0" smtClean="0">
                <a:solidFill>
                  <a:schemeClr val="tx1"/>
                </a:solidFill>
                <a:effectLst/>
                <a:latin typeface="+mn-lt"/>
                <a:ea typeface="+mn-ea"/>
                <a:cs typeface="+mn-cs"/>
              </a:rPr>
              <a:t>Η </a:t>
            </a:r>
            <a:r>
              <a:rPr lang="el-GR" sz="1200" b="0" kern="1200" baseline="0" dirty="0" smtClean="0">
                <a:solidFill>
                  <a:schemeClr val="tx1"/>
                </a:solidFill>
                <a:effectLst/>
                <a:latin typeface="+mn-lt"/>
                <a:ea typeface="+mn-ea"/>
                <a:cs typeface="+mn-cs"/>
              </a:rPr>
              <a:t>περίφραξη της λίμνης </a:t>
            </a:r>
            <a:r>
              <a:rPr lang="el-GR" sz="1200" kern="1200" baseline="0" dirty="0" smtClean="0">
                <a:solidFill>
                  <a:schemeClr val="tx1"/>
                </a:solidFill>
                <a:effectLst/>
                <a:latin typeface="+mn-lt"/>
                <a:ea typeface="+mn-ea"/>
                <a:cs typeface="+mn-cs"/>
              </a:rPr>
              <a:t>βοήθησε στον </a:t>
            </a:r>
            <a:r>
              <a:rPr lang="el-GR" sz="1200" kern="1200" dirty="0" smtClean="0">
                <a:solidFill>
                  <a:schemeClr val="tx1"/>
                </a:solidFill>
                <a:effectLst/>
                <a:latin typeface="+mn-lt"/>
                <a:ea typeface="+mn-ea"/>
                <a:cs typeface="+mn-cs"/>
              </a:rPr>
              <a:t>περιορισμό της όχλησης και της εισόδου οχημάτων ή ατόμων στη λίμνη.</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56</a:t>
            </a:fld>
            <a:endParaRPr lang="el-GR"/>
          </a:p>
        </p:txBody>
      </p:sp>
    </p:spTree>
    <p:extLst>
      <p:ext uri="{BB962C8B-B14F-4D97-AF65-F5344CB8AC3E}">
        <p14:creationId xmlns:p14="http://schemas.microsoft.com/office/powerpoint/2010/main" val="160262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endParaRPr lang="el-GR"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Αποκατάσταση της περιοχής όπου υπήρχε έντονη διατάραξη</a:t>
            </a:r>
            <a:r>
              <a:rPr lang="el-GR" sz="1200" kern="1200" dirty="0" smtClean="0">
                <a:solidFill>
                  <a:schemeClr val="tx1"/>
                </a:solidFill>
                <a:effectLst/>
                <a:latin typeface="+mn-lt"/>
                <a:ea typeface="+mn-ea"/>
                <a:cs typeface="+mn-cs"/>
              </a:rPr>
              <a:t>. </a:t>
            </a:r>
            <a:r>
              <a:rPr lang="el-GR" sz="1200" b="0" kern="1200" baseline="0" dirty="0" smtClean="0">
                <a:solidFill>
                  <a:schemeClr val="tx1"/>
                </a:solidFill>
                <a:effectLst/>
                <a:latin typeface="+mn-lt"/>
                <a:ea typeface="+mn-ea"/>
                <a:cs typeface="+mn-cs"/>
              </a:rPr>
              <a:t>(Φορέας υλοποίησης: Υπηρεσία Θήρας και Πανίδας)</a:t>
            </a:r>
            <a:endParaRPr lang="el-GR"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 Το γεγονός ότι στην περιοχή λειτουργούσε παράνομα, για χρόνια, υπαίθρια αγορά, οδήγησε στην απώλεια σημαντικής έκτασης του βιότοπου και στην καταστροφή φωλιών, ενώ η συγκέντρωση κόσμου και οχημάτων δημιουργούσαν μια άνευ προηγουμένου όχληση.</a:t>
            </a:r>
            <a:endParaRPr lang="el-GR" b="1" dirty="0" smtClean="0"/>
          </a:p>
          <a:p>
            <a:r>
              <a:rPr lang="el-GR" b="1" dirty="0" smtClean="0"/>
              <a:t> </a:t>
            </a:r>
            <a:r>
              <a:rPr lang="el-GR" b="0" dirty="0" smtClean="0"/>
              <a:t>- Το</a:t>
            </a:r>
            <a:r>
              <a:rPr lang="el-GR" b="0" baseline="0" dirty="0" smtClean="0"/>
              <a:t> υπαίθριο </a:t>
            </a:r>
            <a:r>
              <a:rPr lang="el-GR" b="0" baseline="0" dirty="0" err="1" smtClean="0"/>
              <a:t>παζαράκι</a:t>
            </a:r>
            <a:r>
              <a:rPr lang="el-GR" b="0" baseline="0" dirty="0" smtClean="0"/>
              <a:t> που λειτουργούσε στη λίμνη απομακρύνθηκε και η περιοχή αποκαταστάθηκε.</a:t>
            </a:r>
          </a:p>
          <a:p>
            <a:r>
              <a:rPr lang="el-GR" b="0" baseline="0" dirty="0" smtClean="0"/>
              <a:t>1</a:t>
            </a:r>
            <a:r>
              <a:rPr lang="el-GR" baseline="0" dirty="0" smtClean="0"/>
              <a:t>. Διαταραγμένη περιοχή όπου λειτουργούσε το </a:t>
            </a:r>
            <a:r>
              <a:rPr lang="el-GR" baseline="0" dirty="0" err="1" smtClean="0"/>
              <a:t>παζαράκι</a:t>
            </a:r>
            <a:r>
              <a:rPr lang="el-GR" baseline="0" dirty="0" smtClean="0"/>
              <a:t>.</a:t>
            </a:r>
          </a:p>
          <a:p>
            <a:r>
              <a:rPr lang="el-GR" baseline="0" dirty="0" smtClean="0"/>
              <a:t>2. Εργασίες για την αποκατάσταση στης περιοχής.</a:t>
            </a:r>
          </a:p>
          <a:p>
            <a:r>
              <a:rPr lang="el-GR" baseline="0" dirty="0" smtClean="0"/>
              <a:t>3. Η περιοχή μετά την αποκατάσταση.</a:t>
            </a: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57</a:t>
            </a:fld>
            <a:endParaRPr lang="el-GR"/>
          </a:p>
        </p:txBody>
      </p:sp>
    </p:spTree>
    <p:extLst>
      <p:ext uri="{BB962C8B-B14F-4D97-AF65-F5344CB8AC3E}">
        <p14:creationId xmlns:p14="http://schemas.microsoft.com/office/powerpoint/2010/main" val="1023891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endParaRPr lang="el-GR"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Απομάκρυνση ξενικών </a:t>
            </a:r>
            <a:r>
              <a:rPr lang="el-GR" sz="1200" b="1" kern="1200" dirty="0" err="1" smtClean="0">
                <a:solidFill>
                  <a:schemeClr val="tx1"/>
                </a:solidFill>
                <a:effectLst/>
                <a:latin typeface="+mn-lt"/>
                <a:ea typeface="+mn-ea"/>
                <a:cs typeface="+mn-cs"/>
              </a:rPr>
              <a:t>εισβλητικών</a:t>
            </a:r>
            <a:r>
              <a:rPr lang="el-GR" sz="1200" b="1" kern="1200" dirty="0" smtClean="0">
                <a:solidFill>
                  <a:schemeClr val="tx1"/>
                </a:solidFill>
                <a:effectLst/>
                <a:latin typeface="+mn-lt"/>
                <a:ea typeface="+mn-ea"/>
                <a:cs typeface="+mn-cs"/>
              </a:rPr>
              <a:t> ειδών χλωρίδας και φύτευση τοπικών ειδών. </a:t>
            </a:r>
            <a:r>
              <a:rPr lang="el-GR" sz="1200" b="0" kern="1200" dirty="0" smtClean="0">
                <a:solidFill>
                  <a:schemeClr val="tx1"/>
                </a:solidFill>
                <a:effectLst/>
                <a:latin typeface="+mn-lt"/>
                <a:ea typeface="+mn-ea"/>
                <a:cs typeface="+mn-cs"/>
              </a:rPr>
              <a:t>(Φορέας υλοποίησης: Τμήμα Δασών)</a:t>
            </a:r>
          </a:p>
          <a:p>
            <a:r>
              <a:rPr lang="el-GR" dirty="0" smtClean="0"/>
              <a:t>1</a:t>
            </a:r>
            <a:r>
              <a:rPr lang="el-GR" baseline="0" dirty="0" smtClean="0"/>
              <a:t> – 2. Απομάκρυνση ακακιών.</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58</a:t>
            </a:fld>
            <a:endParaRPr lang="el-GR"/>
          </a:p>
        </p:txBody>
      </p:sp>
    </p:spTree>
    <p:extLst>
      <p:ext uri="{BB962C8B-B14F-4D97-AF65-F5344CB8AC3E}">
        <p14:creationId xmlns:p14="http://schemas.microsoft.com/office/powerpoint/2010/main" val="24211925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p>
          <a:p>
            <a:r>
              <a:rPr lang="el-GR" sz="1200" b="1" kern="1200" dirty="0" smtClean="0">
                <a:solidFill>
                  <a:schemeClr val="tx1"/>
                </a:solidFill>
                <a:effectLst/>
                <a:latin typeface="+mn-lt"/>
                <a:ea typeface="+mn-ea"/>
                <a:cs typeface="+mn-cs"/>
              </a:rPr>
              <a:t>Διαχείριση των νερών της λίμνης. </a:t>
            </a:r>
            <a:r>
              <a:rPr lang="el-GR" sz="1200" b="0" kern="1200" dirty="0" smtClean="0">
                <a:solidFill>
                  <a:schemeClr val="tx1"/>
                </a:solidFill>
                <a:effectLst/>
                <a:latin typeface="+mn-lt"/>
                <a:ea typeface="+mn-ea"/>
                <a:cs typeface="+mn-cs"/>
              </a:rPr>
              <a:t>(Φορέας</a:t>
            </a:r>
            <a:r>
              <a:rPr lang="el-GR" sz="1200" b="0" kern="1200" baseline="0" dirty="0" smtClean="0">
                <a:solidFill>
                  <a:schemeClr val="tx1"/>
                </a:solidFill>
                <a:effectLst/>
                <a:latin typeface="+mn-lt"/>
                <a:ea typeface="+mn-ea"/>
                <a:cs typeface="+mn-cs"/>
              </a:rPr>
              <a:t> υλοποίησης: </a:t>
            </a:r>
            <a:r>
              <a:rPr lang="el-GR" sz="1200" b="0" kern="1200" baseline="0" dirty="0" err="1" smtClean="0">
                <a:solidFill>
                  <a:schemeClr val="tx1"/>
                </a:solidFill>
                <a:effectLst/>
                <a:latin typeface="+mn-lt"/>
                <a:ea typeface="+mn-ea"/>
                <a:cs typeface="+mn-cs"/>
              </a:rPr>
              <a:t>Πτηνολογικός</a:t>
            </a:r>
            <a:r>
              <a:rPr lang="el-GR" sz="1200" b="0" kern="1200" baseline="0" dirty="0" smtClean="0">
                <a:solidFill>
                  <a:schemeClr val="tx1"/>
                </a:solidFill>
                <a:effectLst/>
                <a:latin typeface="+mn-lt"/>
                <a:ea typeface="+mn-ea"/>
                <a:cs typeface="+mn-cs"/>
              </a:rPr>
              <a:t> Σύνδεσμος Κύπρου)</a:t>
            </a:r>
            <a:endParaRPr lang="el-GR" sz="1200" b="0" kern="1200" dirty="0" smtClean="0">
              <a:solidFill>
                <a:schemeClr val="tx1"/>
              </a:solidFill>
              <a:effectLst/>
              <a:latin typeface="+mn-lt"/>
              <a:ea typeface="+mn-ea"/>
              <a:cs typeface="+mn-cs"/>
            </a:endParaRPr>
          </a:p>
          <a:p>
            <a:r>
              <a:rPr lang="el-GR" b="0" dirty="0" smtClean="0"/>
              <a:t>Με την</a:t>
            </a:r>
            <a:r>
              <a:rPr lang="el-GR" b="0" baseline="0" dirty="0" smtClean="0"/>
              <a:t> εφαρμογή των έργων για τη διαχείριση των νερών της λίμνης και μια μπόρα διάρκειας </a:t>
            </a:r>
            <a:r>
              <a:rPr lang="el-GR" sz="1200" b="0" i="0" kern="1200" dirty="0" smtClean="0">
                <a:solidFill>
                  <a:schemeClr val="tx1"/>
                </a:solidFill>
                <a:effectLst/>
                <a:latin typeface="+mn-lt"/>
                <a:ea typeface="+mn-ea"/>
                <a:cs typeface="+mn-cs"/>
              </a:rPr>
              <a:t>μιάμισης ώρας</a:t>
            </a:r>
            <a:r>
              <a:rPr lang="el-GR" sz="1200" b="0" i="0" kern="1200" baseline="0" dirty="0" smtClean="0">
                <a:solidFill>
                  <a:schemeClr val="tx1"/>
                </a:solidFill>
                <a:effectLst/>
                <a:latin typeface="+mn-lt"/>
                <a:ea typeface="+mn-ea"/>
                <a:cs typeface="+mn-cs"/>
              </a:rPr>
              <a:t> η λίμνη έχει πια τη δυνατότητα να</a:t>
            </a:r>
            <a:r>
              <a:rPr lang="el-GR" sz="1200" b="0" i="0" kern="1200" dirty="0" smtClean="0">
                <a:solidFill>
                  <a:schemeClr val="tx1"/>
                </a:solidFill>
                <a:effectLst/>
                <a:latin typeface="+mn-lt"/>
                <a:ea typeface="+mn-ea"/>
                <a:cs typeface="+mn-cs"/>
              </a:rPr>
              <a:t> γεμίζει.</a:t>
            </a:r>
          </a:p>
          <a:p>
            <a:r>
              <a:rPr lang="el-GR" sz="1200" b="0" i="0" kern="1200" dirty="0" smtClean="0">
                <a:solidFill>
                  <a:schemeClr val="tx1"/>
                </a:solidFill>
                <a:effectLst/>
                <a:latin typeface="+mn-lt"/>
                <a:ea typeface="+mn-ea"/>
                <a:cs typeface="+mn-cs"/>
              </a:rPr>
              <a:t>Στις εικόνες φαίνονται</a:t>
            </a:r>
            <a:r>
              <a:rPr lang="el-GR" sz="1200" b="0" i="0" kern="1200" baseline="0" dirty="0" smtClean="0">
                <a:solidFill>
                  <a:schemeClr val="tx1"/>
                </a:solidFill>
                <a:effectLst/>
                <a:latin typeface="+mn-lt"/>
                <a:ea typeface="+mn-ea"/>
                <a:cs typeface="+mn-cs"/>
              </a:rPr>
              <a:t> τα άμεσα αποτελέσματα των μέτρων διαχείρισης των νερών της λίμνης </a:t>
            </a:r>
            <a:endParaRPr lang="el-GR" b="0" dirty="0"/>
          </a:p>
        </p:txBody>
      </p:sp>
      <p:sp>
        <p:nvSpPr>
          <p:cNvPr id="4" name="Slide Number Placeholder 3"/>
          <p:cNvSpPr>
            <a:spLocks noGrp="1"/>
          </p:cNvSpPr>
          <p:nvPr>
            <p:ph type="sldNum" sz="quarter" idx="10"/>
          </p:nvPr>
        </p:nvSpPr>
        <p:spPr/>
        <p:txBody>
          <a:bodyPr/>
          <a:lstStyle/>
          <a:p>
            <a:fld id="{BC20C6C2-FC4F-4C85-8B55-DE58A0461605}" type="slidenum">
              <a:rPr lang="el-GR" smtClean="0"/>
              <a:t>59</a:t>
            </a:fld>
            <a:endParaRPr lang="el-GR"/>
          </a:p>
        </p:txBody>
      </p:sp>
    </p:spTree>
    <p:extLst>
      <p:ext uri="{BB962C8B-B14F-4D97-AF65-F5344CB8AC3E}">
        <p14:creationId xmlns:p14="http://schemas.microsoft.com/office/powerpoint/2010/main" val="2405656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Βιοποικιλότητα</a:t>
            </a: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Ποικιλία ζώων του ίδιου είδους</a:t>
            </a:r>
          </a:p>
          <a:p>
            <a:pPr marL="0" marR="0" indent="0" algn="l" defTabSz="914400" rtl="0" eaLnBrk="1" fontAlgn="auto" latinLnBrk="0" hangingPunct="1">
              <a:lnSpc>
                <a:spcPct val="100000"/>
              </a:lnSpc>
              <a:spcBef>
                <a:spcPts val="0"/>
              </a:spcBef>
              <a:spcAft>
                <a:spcPts val="0"/>
              </a:spcAft>
              <a:buClrTx/>
              <a:buSzTx/>
              <a:buFontTx/>
              <a:buNone/>
              <a:tabLst/>
              <a:defRPr/>
            </a:pPr>
            <a:r>
              <a:rPr lang="el-GR" b="0" dirty="0" smtClean="0"/>
              <a:t>Μέσα</a:t>
            </a:r>
            <a:r>
              <a:rPr lang="el-GR" b="0" baseline="0" dirty="0" smtClean="0"/>
              <a:t> στο ίδιο είδος ζώου μπορούμε να βρούμε διαφορετικές παραλλαγές του.</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π.χ. Στο</a:t>
            </a:r>
            <a:r>
              <a:rPr lang="el-GR" baseline="0" dirty="0" smtClean="0"/>
              <a:t> είδος μαχητής</a:t>
            </a:r>
            <a:r>
              <a:rPr lang="el-GR" dirty="0" smtClean="0"/>
              <a:t> (</a:t>
            </a:r>
            <a:r>
              <a:rPr lang="en-US" sz="1200" b="0" i="1" kern="1200" dirty="0" err="1" smtClean="0">
                <a:solidFill>
                  <a:schemeClr val="tx1"/>
                </a:solidFill>
                <a:effectLst/>
                <a:latin typeface="+mn-lt"/>
                <a:ea typeface="+mn-ea"/>
                <a:cs typeface="+mn-cs"/>
              </a:rPr>
              <a:t>Philomachus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pugnax</a:t>
            </a:r>
            <a:r>
              <a:rPr lang="el-GR" dirty="0" smtClean="0"/>
              <a:t>)</a:t>
            </a:r>
            <a:r>
              <a:rPr lang="el-GR" baseline="0" dirty="0" smtClean="0"/>
              <a:t> τα αρσενικά άτομα εμφανίζουν τρεις διαφορετικούς τύπους φτερώματος κατά την περίοδο αναπαραγωγής.</a:t>
            </a:r>
            <a:endParaRPr lang="el-GR" dirty="0" smtClean="0"/>
          </a:p>
          <a:p>
            <a:pPr marL="228600" indent="-228600">
              <a:buAutoNum type="arabicPeriod"/>
            </a:pPr>
            <a:r>
              <a:rPr lang="el-GR" b="1" dirty="0" smtClean="0"/>
              <a:t>Μαχητής (θηλυκό) </a:t>
            </a:r>
            <a:r>
              <a:rPr lang="el-GR" dirty="0" smtClean="0"/>
              <a:t>- </a:t>
            </a:r>
            <a:r>
              <a:rPr lang="en-US" sz="800" dirty="0" smtClean="0">
                <a:latin typeface="Adobe Heiti Std R" panose="020B0400000000000000" pitchFamily="34" charset="-128"/>
                <a:ea typeface="Adobe Heiti Std R" panose="020B0400000000000000" pitchFamily="34" charset="-128"/>
              </a:rPr>
              <a:t>http://www.flickr.com/search/?q=philomachus</a:t>
            </a:r>
          </a:p>
          <a:p>
            <a:pPr marL="228600" indent="-228600">
              <a:buAutoNum type="arabicPeriod"/>
            </a:pPr>
            <a:r>
              <a:rPr lang="el-GR" sz="800" b="1" dirty="0" smtClean="0"/>
              <a:t>Μαχητής (αρσενικά) </a:t>
            </a:r>
            <a:endParaRPr lang="en-US" sz="8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800" b="1" dirty="0" smtClean="0"/>
              <a:t>Καφέ</a:t>
            </a:r>
            <a:r>
              <a:rPr lang="el-GR" sz="800" b="1" baseline="0" dirty="0" smtClean="0"/>
              <a:t> - </a:t>
            </a:r>
            <a:r>
              <a:rPr lang="en-US" sz="800" b="0" i="0" baseline="0" dirty="0" smtClean="0"/>
              <a:t>http://nordfold.deviantart.com/art/The-Ruff-08-174725320</a:t>
            </a:r>
            <a:endParaRPr lang="el-GR" sz="800" b="0"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sz="800" b="1" i="0" baseline="0" dirty="0" smtClean="0">
                <a:ea typeface="Adobe Heiti Std R" panose="020B0400000000000000" pitchFamily="34" charset="-128"/>
              </a:rPr>
              <a:t>Άσπρο</a:t>
            </a:r>
            <a:r>
              <a:rPr lang="el-GR" sz="800" b="0" i="0" baseline="0" dirty="0" smtClean="0">
                <a:ea typeface="Adobe Heiti Std R" panose="020B0400000000000000" pitchFamily="34" charset="-128"/>
              </a:rPr>
              <a:t> - </a:t>
            </a:r>
            <a:r>
              <a:rPr lang="en-US" sz="800" b="0" i="0" baseline="0" dirty="0" smtClean="0">
                <a:ea typeface="Adobe Heiti Std R" panose="020B0400000000000000" pitchFamily="34" charset="-128"/>
              </a:rPr>
              <a:t>http://nordfold.deviantart.com/art/The-Ruff-11-184514697</a:t>
            </a:r>
            <a:endParaRPr lang="el-GR" sz="800" b="0" i="0" baseline="0" dirty="0" smtClean="0">
              <a:ea typeface="Adobe Heiti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800" b="1" i="0" baseline="0" dirty="0" smtClean="0">
                <a:ea typeface="Adobe Heiti Std R" panose="020B0400000000000000" pitchFamily="34" charset="-128"/>
              </a:rPr>
              <a:t>Γκριζωπό</a:t>
            </a:r>
            <a:r>
              <a:rPr lang="el-GR" sz="800" b="0" i="0" baseline="0" dirty="0" smtClean="0">
                <a:ea typeface="Adobe Heiti Std R" panose="020B0400000000000000" pitchFamily="34" charset="-128"/>
              </a:rPr>
              <a:t> - </a:t>
            </a:r>
            <a:r>
              <a:rPr lang="en-US" sz="800" b="0" i="0" baseline="0" dirty="0" smtClean="0">
                <a:ea typeface="Adobe Heiti Std R" panose="020B0400000000000000" pitchFamily="34" charset="-128"/>
              </a:rPr>
              <a:t>http://www.biodiversityexplorer.org/birds/scolopacidae/philomachus_pugnax.htm</a:t>
            </a:r>
            <a:endParaRPr lang="el-GR" sz="800" b="0" i="0" baseline="0" dirty="0" smtClean="0">
              <a:ea typeface="Adobe Heiti Std R" panose="020B0400000000000000"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l-GR" sz="800" b="0" i="0" dirty="0" smtClean="0">
              <a:ea typeface="Adobe Heiti Std R" panose="020B0400000000000000" pitchFamily="34" charset="-128"/>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a:t>
            </a:fld>
            <a:endParaRPr lang="el-GR"/>
          </a:p>
        </p:txBody>
      </p:sp>
    </p:spTree>
    <p:extLst>
      <p:ext uri="{BB962C8B-B14F-4D97-AF65-F5344CB8AC3E}">
        <p14:creationId xmlns:p14="http://schemas.microsoft.com/office/powerpoint/2010/main" val="36590311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Δημιουργία νησίδων για φώλιασμα </a:t>
            </a:r>
            <a:r>
              <a:rPr lang="el-GR" sz="1200" b="0" kern="1200" dirty="0" smtClean="0">
                <a:solidFill>
                  <a:schemeClr val="tx1"/>
                </a:solidFill>
                <a:effectLst/>
                <a:latin typeface="+mn-lt"/>
                <a:ea typeface="+mn-ea"/>
                <a:cs typeface="+mn-cs"/>
              </a:rPr>
              <a:t>(Φορέας υλοποίησης:</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Πτηνολογικός</a:t>
            </a:r>
            <a:r>
              <a:rPr lang="el-GR" sz="1200" b="0" kern="1200" baseline="0" dirty="0" smtClean="0">
                <a:solidFill>
                  <a:schemeClr val="tx1"/>
                </a:solidFill>
                <a:effectLst/>
                <a:latin typeface="+mn-lt"/>
                <a:ea typeface="+mn-ea"/>
                <a:cs typeface="+mn-cs"/>
              </a:rPr>
              <a:t> Σύνδεσμος Κύπρου)</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dirty="0" smtClean="0">
                <a:solidFill>
                  <a:schemeClr val="tx1"/>
                </a:solidFill>
                <a:effectLst/>
                <a:latin typeface="+mn-lt"/>
                <a:ea typeface="+mn-ea"/>
                <a:cs typeface="+mn-cs"/>
              </a:rPr>
              <a:t>1. Δημιουργία</a:t>
            </a:r>
            <a:r>
              <a:rPr lang="el-GR" sz="1200" b="0" kern="1200" baseline="0" dirty="0" smtClean="0">
                <a:solidFill>
                  <a:schemeClr val="tx1"/>
                </a:solidFill>
                <a:effectLst/>
                <a:latin typeface="+mn-lt"/>
                <a:ea typeface="+mn-ea"/>
                <a:cs typeface="+mn-cs"/>
              </a:rPr>
              <a:t> νησίδων.</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dirty="0" smtClean="0">
                <a:solidFill>
                  <a:schemeClr val="tx1"/>
                </a:solidFill>
                <a:effectLst/>
                <a:latin typeface="+mn-lt"/>
                <a:ea typeface="+mn-ea"/>
                <a:cs typeface="+mn-cs"/>
              </a:rPr>
              <a:t>2. Πετραδάκια</a:t>
            </a:r>
            <a:r>
              <a:rPr lang="el-GR" sz="1200" b="0" kern="1200" baseline="0" dirty="0" smtClean="0">
                <a:solidFill>
                  <a:schemeClr val="tx1"/>
                </a:solidFill>
                <a:effectLst/>
                <a:latin typeface="+mn-lt"/>
                <a:ea typeface="+mn-ea"/>
                <a:cs typeface="+mn-cs"/>
              </a:rPr>
              <a:t> σε ΄μια από τις νησίδες για φώλιασμα γλαρονιών.</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dirty="0" smtClean="0">
                <a:solidFill>
                  <a:schemeClr val="tx1"/>
                </a:solidFill>
                <a:effectLst/>
                <a:latin typeface="+mn-lt"/>
                <a:ea typeface="+mn-ea"/>
                <a:cs typeface="+mn-cs"/>
              </a:rPr>
              <a:t>3. Τοποθέτηση κεραμιδιών</a:t>
            </a:r>
            <a:r>
              <a:rPr lang="el-GR" sz="1200" b="0" kern="1200" baseline="0" dirty="0" smtClean="0">
                <a:solidFill>
                  <a:schemeClr val="tx1"/>
                </a:solidFill>
                <a:effectLst/>
                <a:latin typeface="+mn-lt"/>
                <a:ea typeface="+mn-ea"/>
                <a:cs typeface="+mn-cs"/>
              </a:rPr>
              <a:t> σαν καταφύγιο για τα μικρά.</a:t>
            </a:r>
            <a:endParaRPr lang="el-GR" sz="1200" b="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60</a:t>
            </a:fld>
            <a:endParaRPr lang="el-GR"/>
          </a:p>
        </p:txBody>
      </p:sp>
    </p:spTree>
    <p:extLst>
      <p:ext uri="{BB962C8B-B14F-4D97-AF65-F5344CB8AC3E}">
        <p14:creationId xmlns:p14="http://schemas.microsoft.com/office/powerpoint/2010/main" val="41012126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διατήρησης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Δημιουργία νησίδων για φώλιασμα</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Οι</a:t>
            </a:r>
            <a:r>
              <a:rPr lang="el-GR" sz="1200" b="0" i="0" kern="1200" baseline="0" dirty="0" smtClean="0">
                <a:solidFill>
                  <a:schemeClr val="tx1"/>
                </a:solidFill>
                <a:effectLst/>
                <a:latin typeface="+mn-lt"/>
                <a:ea typeface="+mn-ea"/>
                <a:cs typeface="+mn-cs"/>
              </a:rPr>
              <a:t> </a:t>
            </a:r>
            <a:r>
              <a:rPr lang="el-GR" sz="1200" b="0" i="0" kern="1200" baseline="0" dirty="0" err="1" smtClean="0">
                <a:solidFill>
                  <a:schemeClr val="tx1"/>
                </a:solidFill>
                <a:effectLst/>
                <a:latin typeface="+mn-lt"/>
                <a:ea typeface="+mn-ea"/>
                <a:cs typeface="+mn-cs"/>
              </a:rPr>
              <a:t>π</a:t>
            </a:r>
            <a:r>
              <a:rPr lang="el-GR" sz="1200" b="0" i="0" kern="1200" dirty="0" err="1" smtClean="0">
                <a:solidFill>
                  <a:schemeClr val="tx1"/>
                </a:solidFill>
                <a:effectLst/>
                <a:latin typeface="+mn-lt"/>
                <a:ea typeface="+mn-ea"/>
                <a:cs typeface="+mn-cs"/>
              </a:rPr>
              <a:t>ελλοκατερίνες</a:t>
            </a:r>
            <a:r>
              <a:rPr lang="el-GR" sz="1200" b="0" i="0" kern="1200" dirty="0" smtClean="0">
                <a:solidFill>
                  <a:schemeClr val="tx1"/>
                </a:solidFill>
                <a:effectLst/>
                <a:latin typeface="+mn-lt"/>
                <a:ea typeface="+mn-ea"/>
                <a:cs typeface="+mn-cs"/>
              </a:rPr>
              <a:t> (είδος καθορισμού της λίμνης </a:t>
            </a:r>
            <a:r>
              <a:rPr lang="el-GR" sz="1200" b="0" i="0" kern="1200" dirty="0" err="1" smtClean="0">
                <a:solidFill>
                  <a:schemeClr val="tx1"/>
                </a:solidFill>
                <a:effectLst/>
                <a:latin typeface="+mn-lt"/>
                <a:ea typeface="+mn-ea"/>
                <a:cs typeface="+mn-cs"/>
              </a:rPr>
              <a:t>Ορόκλινης</a:t>
            </a:r>
            <a:r>
              <a:rPr lang="el-GR" sz="1200" b="0" i="0" kern="1200" dirty="0" smtClean="0">
                <a:solidFill>
                  <a:schemeClr val="tx1"/>
                </a:solidFill>
                <a:effectLst/>
                <a:latin typeface="+mn-lt"/>
                <a:ea typeface="+mn-ea"/>
                <a:cs typeface="+mn-cs"/>
              </a:rPr>
              <a:t>) φωλιάζουν στις νησίδες που δημιουργήθηκαν. </a:t>
            </a:r>
            <a:endParaRPr lang="el-GR"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61</a:t>
            </a:fld>
            <a:endParaRPr lang="el-GR"/>
          </a:p>
        </p:txBody>
      </p:sp>
    </p:spTree>
    <p:extLst>
      <p:ext uri="{BB962C8B-B14F-4D97-AF65-F5344CB8AC3E}">
        <p14:creationId xmlns:p14="http://schemas.microsoft.com/office/powerpoint/2010/main" val="21946135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kern="1200" dirty="0" smtClean="0">
                <a:solidFill>
                  <a:schemeClr val="tx1"/>
                </a:solidFill>
                <a:effectLst/>
                <a:latin typeface="+mn-lt"/>
                <a:ea typeface="+mn-ea"/>
                <a:cs typeface="+mn-cs"/>
              </a:rPr>
              <a:t>Οι δράσεις ενημέρωσης του κοινού είναι εξίσου ιδιαίτερης σημασίας γιατί αφενός συμβάλουν στη διάχυση των αποτελεσμάτων του έργου και αφετέρου ενισχύουν την ευαισθητοποίηση του κοινού σε θέματα προστασίας του περιβάλλοντος.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Συναντήσεις ενημέρωσης για την τοπική κοινότητα</a:t>
            </a:r>
            <a:r>
              <a:rPr lang="el-GR" sz="1200" b="1" kern="1200" baseline="0" dirty="0" smtClean="0">
                <a:solidFill>
                  <a:schemeClr val="tx1"/>
                </a:solidFill>
                <a:effectLst/>
                <a:latin typeface="+mn-lt"/>
                <a:ea typeface="+mn-ea"/>
                <a:cs typeface="+mn-cs"/>
              </a:rPr>
              <a:t> - </a:t>
            </a:r>
            <a:r>
              <a:rPr lang="el-GR" sz="1200" b="1" kern="1200" dirty="0" smtClean="0">
                <a:solidFill>
                  <a:schemeClr val="tx1"/>
                </a:solidFill>
                <a:effectLst/>
                <a:latin typeface="+mn-lt"/>
                <a:ea typeface="+mn-ea"/>
                <a:cs typeface="+mn-cs"/>
              </a:rPr>
              <a:t>Εκδήλωση ενημέρωσης έναρξης έργου </a:t>
            </a:r>
            <a:r>
              <a:rPr lang="el-GR" sz="1200" b="0" kern="1200" dirty="0" smtClean="0">
                <a:solidFill>
                  <a:schemeClr val="tx1"/>
                </a:solidFill>
                <a:effectLst/>
                <a:latin typeface="+mn-lt"/>
                <a:ea typeface="+mn-ea"/>
                <a:cs typeface="+mn-cs"/>
              </a:rPr>
              <a:t>(Φορέας υλοποίησης: Κοινοτικό Συμβούλιο</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Βορόκληνης</a:t>
            </a:r>
            <a:r>
              <a:rPr lang="el-GR" sz="1200" b="1" kern="1200" baseline="0" dirty="0" smtClean="0">
                <a:solidFill>
                  <a:schemeClr val="tx1"/>
                </a:solidFill>
                <a:effectLst/>
                <a:latin typeface="+mn-lt"/>
                <a:ea typeface="+mn-ea"/>
                <a:cs typeface="+mn-cs"/>
              </a:rPr>
              <a:t>)</a:t>
            </a:r>
            <a:endParaRPr lang="el-GR"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Στο κτίριο του Κοινοτικού Συμβουλίου </a:t>
            </a:r>
            <a:r>
              <a:rPr lang="el-GR" sz="1200" b="0" i="0" kern="1200" dirty="0" err="1" smtClean="0">
                <a:solidFill>
                  <a:schemeClr val="tx1"/>
                </a:solidFill>
                <a:effectLst/>
                <a:latin typeface="+mn-lt"/>
                <a:ea typeface="+mn-ea"/>
                <a:cs typeface="+mn-cs"/>
              </a:rPr>
              <a:t>Βορόκληνης</a:t>
            </a:r>
            <a:r>
              <a:rPr lang="el-GR" sz="1200" b="0" i="0" kern="1200" dirty="0" smtClean="0">
                <a:solidFill>
                  <a:schemeClr val="tx1"/>
                </a:solidFill>
                <a:effectLst/>
                <a:latin typeface="+mn-lt"/>
                <a:ea typeface="+mn-ea"/>
                <a:cs typeface="+mn-cs"/>
              </a:rPr>
              <a:t> οι συμμετέχοντες ενημερώθηκαν για το έργο</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την πρόοδο και τις δράσεις του  καθώς και για τη σημασία του υδροβιότοπου.</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Κατά την εκδήλωση οι συμμετέχοντες</a:t>
            </a:r>
            <a:r>
              <a:rPr lang="el-GR" sz="1200" b="0" i="0" kern="1200" baseline="0" dirty="0" smtClean="0">
                <a:solidFill>
                  <a:schemeClr val="tx1"/>
                </a:solidFill>
                <a:effectLst/>
                <a:latin typeface="+mn-lt"/>
                <a:ea typeface="+mn-ea"/>
                <a:cs typeface="+mn-cs"/>
              </a:rPr>
              <a:t> επισκέφθηκαν</a:t>
            </a:r>
            <a:r>
              <a:rPr lang="el-GR" sz="1200" b="0" i="0" kern="1200" dirty="0" smtClean="0">
                <a:solidFill>
                  <a:schemeClr val="tx1"/>
                </a:solidFill>
                <a:effectLst/>
                <a:latin typeface="+mn-lt"/>
                <a:ea typeface="+mn-ea"/>
                <a:cs typeface="+mn-cs"/>
              </a:rPr>
              <a:t> τη λίμνη και να παρατήρησαν τα πουλιά με </a:t>
            </a:r>
            <a:r>
              <a:rPr lang="el-GR" sz="1200" b="0" i="0" kern="1200" dirty="0" err="1" smtClean="0">
                <a:solidFill>
                  <a:schemeClr val="tx1"/>
                </a:solidFill>
                <a:effectLst/>
                <a:latin typeface="+mn-lt"/>
                <a:ea typeface="+mn-ea"/>
                <a:cs typeface="+mn-cs"/>
              </a:rPr>
              <a:t>κυάλια</a:t>
            </a:r>
            <a:r>
              <a:rPr lang="el-GR" sz="1200" b="0" i="0" kern="1200" dirty="0" smtClean="0">
                <a:solidFill>
                  <a:schemeClr val="tx1"/>
                </a:solidFill>
                <a:effectLst/>
                <a:latin typeface="+mn-lt"/>
                <a:ea typeface="+mn-ea"/>
                <a:cs typeface="+mn-cs"/>
              </a:rPr>
              <a:t> και τηλεσκόπια.</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1. Εκδήλωση</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στο κτίριο του Κοινοτικού Συμβουλίου </a:t>
            </a:r>
            <a:r>
              <a:rPr lang="el-GR" sz="1200" b="0" i="0" kern="1200" dirty="0" err="1" smtClean="0">
                <a:solidFill>
                  <a:schemeClr val="tx1"/>
                </a:solidFill>
                <a:effectLst/>
                <a:latin typeface="+mn-lt"/>
                <a:ea typeface="+mn-ea"/>
                <a:cs typeface="+mn-cs"/>
              </a:rPr>
              <a:t>Βορόκληνης</a:t>
            </a:r>
            <a:r>
              <a:rPr lang="el-GR"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2. Ενημέρωση συμμετεχόντων.</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3. Επίσκεψη</a:t>
            </a:r>
            <a:r>
              <a:rPr lang="el-GR" sz="1200" b="0" i="0" kern="1200" baseline="0" dirty="0" smtClean="0">
                <a:solidFill>
                  <a:schemeClr val="tx1"/>
                </a:solidFill>
                <a:effectLst/>
                <a:latin typeface="+mn-lt"/>
                <a:ea typeface="+mn-ea"/>
                <a:cs typeface="+mn-cs"/>
              </a:rPr>
              <a:t> σ</a:t>
            </a:r>
            <a:r>
              <a:rPr lang="el-GR" sz="1200" b="0" i="0" kern="1200" dirty="0" smtClean="0">
                <a:solidFill>
                  <a:schemeClr val="tx1"/>
                </a:solidFill>
                <a:effectLst/>
                <a:latin typeface="+mn-lt"/>
                <a:ea typeface="+mn-ea"/>
                <a:cs typeface="+mn-cs"/>
              </a:rPr>
              <a:t>τη λίμνη.</a:t>
            </a:r>
          </a:p>
        </p:txBody>
      </p:sp>
      <p:sp>
        <p:nvSpPr>
          <p:cNvPr id="4" name="Slide Number Placeholder 3"/>
          <p:cNvSpPr>
            <a:spLocks noGrp="1"/>
          </p:cNvSpPr>
          <p:nvPr>
            <p:ph type="sldNum" sz="quarter" idx="10"/>
          </p:nvPr>
        </p:nvSpPr>
        <p:spPr/>
        <p:txBody>
          <a:bodyPr/>
          <a:lstStyle/>
          <a:p>
            <a:fld id="{BC20C6C2-FC4F-4C85-8B55-DE58A0461605}" type="slidenum">
              <a:rPr lang="el-GR" smtClean="0"/>
              <a:t>62</a:t>
            </a:fld>
            <a:endParaRPr lang="el-GR"/>
          </a:p>
        </p:txBody>
      </p:sp>
    </p:spTree>
    <p:extLst>
      <p:ext uri="{BB962C8B-B14F-4D97-AF65-F5344CB8AC3E}">
        <p14:creationId xmlns:p14="http://schemas.microsoft.com/office/powerpoint/2010/main" val="2168346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Τοποθέτηση πινακίδων ενημέρωσης για το έργο και τα είδη που παρατηρούνται στη λίμνη </a:t>
            </a:r>
            <a:r>
              <a:rPr lang="el-GR" sz="1200" b="0" kern="1200" dirty="0" smtClean="0">
                <a:solidFill>
                  <a:schemeClr val="tx1"/>
                </a:solidFill>
                <a:effectLst/>
                <a:latin typeface="+mn-lt"/>
                <a:ea typeface="+mn-ea"/>
                <a:cs typeface="+mn-cs"/>
              </a:rPr>
              <a:t>(Φορέας υλοποίησης: Υπηρεσία Θήρας και Πανίδας)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Οι πινακίδες τοποθετήθηκαν σε τρία σημεία και περιλαμβάνουν σημαντικές πληροφορίες για το έργο </a:t>
            </a:r>
            <a:r>
              <a:rPr lang="en-US" sz="1200" b="0" i="0" kern="1200" dirty="0" smtClean="0">
                <a:solidFill>
                  <a:schemeClr val="tx1"/>
                </a:solidFill>
                <a:effectLst/>
                <a:latin typeface="+mn-lt"/>
                <a:ea typeface="+mn-ea"/>
                <a:cs typeface="+mn-cs"/>
              </a:rPr>
              <a:t>LIFE</a:t>
            </a:r>
            <a:r>
              <a:rPr lang="en-US" sz="1200" b="0" i="0" kern="1200" baseline="0" dirty="0" smtClean="0">
                <a:solidFill>
                  <a:schemeClr val="tx1"/>
                </a:solidFill>
                <a:effectLst/>
                <a:latin typeface="+mn-lt"/>
                <a:ea typeface="+mn-ea"/>
                <a:cs typeface="+mn-cs"/>
              </a:rPr>
              <a:t> OROKLINI</a:t>
            </a:r>
            <a:r>
              <a:rPr lang="el-GR" sz="1200" b="0" i="0" kern="1200" dirty="0" smtClean="0">
                <a:solidFill>
                  <a:schemeClr val="tx1"/>
                </a:solidFill>
                <a:effectLst/>
                <a:latin typeface="+mn-lt"/>
                <a:ea typeface="+mn-ea"/>
                <a:cs typeface="+mn-cs"/>
              </a:rPr>
              <a:t>, για τους στόχους του, τη σημασία της λίμνης </a:t>
            </a:r>
            <a:r>
              <a:rPr lang="el-GR" sz="1200" b="0" i="0" kern="1200" dirty="0" err="1" smtClean="0">
                <a:solidFill>
                  <a:schemeClr val="tx1"/>
                </a:solidFill>
                <a:effectLst/>
                <a:latin typeface="+mn-lt"/>
                <a:ea typeface="+mn-ea"/>
                <a:cs typeface="+mn-cs"/>
              </a:rPr>
              <a:t>Ορόκλινης</a:t>
            </a:r>
            <a:r>
              <a:rPr lang="el-GR" sz="1200" b="0" i="0" kern="1200" dirty="0" smtClean="0">
                <a:solidFill>
                  <a:schemeClr val="tx1"/>
                </a:solidFill>
                <a:effectLst/>
                <a:latin typeface="+mn-lt"/>
                <a:ea typeface="+mn-ea"/>
                <a:cs typeface="+mn-cs"/>
              </a:rPr>
              <a:t> αλλά και για τα δύο σημαντικά είδη που φωλιάζουν εκεί</a:t>
            </a:r>
            <a:r>
              <a:rPr lang="en-US" sz="1200" b="0" i="0" kern="1200" baseline="0" dirty="0" smtClean="0">
                <a:solidFill>
                  <a:schemeClr val="tx1"/>
                </a:solidFill>
                <a:effectLst/>
                <a:latin typeface="+mn-lt"/>
                <a:ea typeface="+mn-ea"/>
                <a:cs typeface="+mn-cs"/>
              </a:rPr>
              <a:t> (</a:t>
            </a:r>
            <a:r>
              <a:rPr lang="el-GR" sz="1200" b="0" i="0" kern="1200" baseline="0" dirty="0" err="1" smtClean="0">
                <a:solidFill>
                  <a:schemeClr val="tx1"/>
                </a:solidFill>
                <a:effectLst/>
                <a:latin typeface="+mn-lt"/>
                <a:ea typeface="+mn-ea"/>
                <a:cs typeface="+mn-cs"/>
              </a:rPr>
              <a:t>π</a:t>
            </a:r>
            <a:r>
              <a:rPr lang="el-GR" sz="1200" b="0" i="0" kern="1200" dirty="0" err="1" smtClean="0">
                <a:solidFill>
                  <a:schemeClr val="tx1"/>
                </a:solidFill>
                <a:effectLst/>
                <a:latin typeface="+mn-lt"/>
                <a:ea typeface="+mn-ea"/>
                <a:cs typeface="+mn-cs"/>
              </a:rPr>
              <a:t>ελλοκατερίνα</a:t>
            </a:r>
            <a:r>
              <a:rPr lang="el-GR" sz="1200" b="0" i="0" kern="1200" dirty="0" smtClean="0">
                <a:solidFill>
                  <a:schemeClr val="tx1"/>
                </a:solidFill>
                <a:effectLst/>
                <a:latin typeface="+mn-lt"/>
                <a:ea typeface="+mn-ea"/>
                <a:cs typeface="+mn-cs"/>
              </a:rPr>
              <a:t> και </a:t>
            </a:r>
            <a:r>
              <a:rPr lang="el-GR" sz="1200" b="0" i="0" kern="1200" dirty="0" err="1" smtClean="0">
                <a:solidFill>
                  <a:schemeClr val="tx1"/>
                </a:solidFill>
                <a:effectLst/>
                <a:latin typeface="+mn-lt"/>
                <a:ea typeface="+mn-ea"/>
                <a:cs typeface="+mn-cs"/>
              </a:rPr>
              <a:t>καλαμοκαννά</a:t>
            </a:r>
            <a:r>
              <a:rPr lang="el-GR" sz="1200" b="0" i="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Οι πινακίδες αποσκοπούν</a:t>
            </a:r>
            <a:r>
              <a:rPr lang="el-GR" sz="1200" b="0" i="0" kern="1200" baseline="0" dirty="0" smtClean="0">
                <a:solidFill>
                  <a:schemeClr val="tx1"/>
                </a:solidFill>
                <a:effectLst/>
                <a:latin typeface="+mn-lt"/>
                <a:ea typeface="+mn-ea"/>
                <a:cs typeface="+mn-cs"/>
              </a:rPr>
              <a:t> να </a:t>
            </a:r>
            <a:r>
              <a:rPr lang="el-GR" sz="1200" b="0" i="0" kern="1200" dirty="0" smtClean="0">
                <a:solidFill>
                  <a:schemeClr val="tx1"/>
                </a:solidFill>
                <a:effectLst/>
                <a:latin typeface="+mn-lt"/>
                <a:ea typeface="+mn-ea"/>
                <a:cs typeface="+mn-cs"/>
              </a:rPr>
              <a:t>συμβάλουν στη γνώση των επισκεπτών σχετικά με τη λίμνη και για να αναδείξουν τη σημασία της ως προς τη βιοποικιλότητα γενικά και για τα πουλιά ειδικά.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Τα κείμενα των πινακίδων είναι στα Ελληνικά και στα Αγγλικά.</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63</a:t>
            </a:fld>
            <a:endParaRPr lang="el-GR"/>
          </a:p>
        </p:txBody>
      </p:sp>
    </p:spTree>
    <p:extLst>
      <p:ext uri="{BB962C8B-B14F-4D97-AF65-F5344CB8AC3E}">
        <p14:creationId xmlns:p14="http://schemas.microsoft.com/office/powerpoint/2010/main" val="33506441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Κατασκευή </a:t>
            </a:r>
            <a:r>
              <a:rPr lang="el-GR" sz="1200" b="1" kern="1200" dirty="0" err="1" smtClean="0">
                <a:solidFill>
                  <a:schemeClr val="tx1"/>
                </a:solidFill>
                <a:effectLst/>
                <a:latin typeface="+mn-lt"/>
                <a:ea typeface="+mn-ea"/>
                <a:cs typeface="+mn-cs"/>
              </a:rPr>
              <a:t>πτηνοπαρατηρητηρίου</a:t>
            </a:r>
            <a:r>
              <a:rPr lang="el-GR" sz="1200" b="1" kern="1200" dirty="0" smtClean="0">
                <a:solidFill>
                  <a:schemeClr val="tx1"/>
                </a:solidFill>
                <a:effectLst/>
                <a:latin typeface="+mn-lt"/>
                <a:ea typeface="+mn-ea"/>
                <a:cs typeface="+mn-cs"/>
              </a:rPr>
              <a:t> και μονοπατιού για επισκέπτες που οδηγεί στο </a:t>
            </a:r>
            <a:r>
              <a:rPr lang="el-GR" sz="1200" b="1" kern="1200" dirty="0" err="1" smtClean="0">
                <a:solidFill>
                  <a:schemeClr val="tx1"/>
                </a:solidFill>
                <a:effectLst/>
                <a:latin typeface="+mn-lt"/>
                <a:ea typeface="+mn-ea"/>
                <a:cs typeface="+mn-cs"/>
              </a:rPr>
              <a:t>πτηνοπαρατηρητήριο</a:t>
            </a:r>
            <a:r>
              <a:rPr lang="el-GR" sz="1200" b="1" kern="1200" dirty="0" smtClean="0">
                <a:solidFill>
                  <a:schemeClr val="tx1"/>
                </a:solidFill>
                <a:effectLst/>
                <a:latin typeface="+mn-lt"/>
                <a:ea typeface="+mn-ea"/>
                <a:cs typeface="+mn-cs"/>
              </a:rPr>
              <a:t>. </a:t>
            </a:r>
            <a:r>
              <a:rPr lang="el-GR" sz="1200" b="0" kern="1200" dirty="0" smtClean="0">
                <a:solidFill>
                  <a:schemeClr val="tx1"/>
                </a:solidFill>
                <a:effectLst/>
                <a:latin typeface="+mn-lt"/>
                <a:ea typeface="+mn-ea"/>
                <a:cs typeface="+mn-cs"/>
              </a:rPr>
              <a:t>(Φορείς υλοποίησης: Υπηρεσία</a:t>
            </a:r>
            <a:r>
              <a:rPr lang="el-GR" sz="1200" b="0" kern="1200" baseline="0" dirty="0" smtClean="0">
                <a:solidFill>
                  <a:schemeClr val="tx1"/>
                </a:solidFill>
                <a:effectLst/>
                <a:latin typeface="+mn-lt"/>
                <a:ea typeface="+mn-ea"/>
                <a:cs typeface="+mn-cs"/>
              </a:rPr>
              <a:t> Θήρας και Πανίδας &amp; </a:t>
            </a:r>
            <a:r>
              <a:rPr lang="el-GR" sz="1200" b="0" kern="1200" baseline="0" dirty="0" err="1" smtClean="0">
                <a:solidFill>
                  <a:schemeClr val="tx1"/>
                </a:solidFill>
                <a:effectLst/>
                <a:latin typeface="+mn-lt"/>
                <a:ea typeface="+mn-ea"/>
                <a:cs typeface="+mn-cs"/>
              </a:rPr>
              <a:t>Πτηνολογικός</a:t>
            </a:r>
            <a:r>
              <a:rPr lang="el-GR" sz="1200" b="0" kern="1200" baseline="0" dirty="0" smtClean="0">
                <a:solidFill>
                  <a:schemeClr val="tx1"/>
                </a:solidFill>
                <a:effectLst/>
                <a:latin typeface="+mn-lt"/>
                <a:ea typeface="+mn-ea"/>
                <a:cs typeface="+mn-cs"/>
              </a:rPr>
              <a:t> Σύνδεσμος Κύπρου)</a:t>
            </a:r>
            <a:endParaRPr lang="el-GR" sz="1200" b="0" kern="1200" dirty="0" smtClean="0">
              <a:solidFill>
                <a:schemeClr val="tx1"/>
              </a:solidFill>
              <a:effectLst/>
              <a:latin typeface="+mn-lt"/>
              <a:ea typeface="+mn-ea"/>
              <a:cs typeface="+mn-cs"/>
            </a:endParaRPr>
          </a:p>
          <a:p>
            <a:r>
              <a:rPr lang="el-GR" sz="1200" b="0" i="0" kern="1200" dirty="0" smtClean="0">
                <a:solidFill>
                  <a:schemeClr val="tx1"/>
                </a:solidFill>
                <a:effectLst/>
                <a:latin typeface="+mn-lt"/>
                <a:ea typeface="+mn-ea"/>
                <a:cs typeface="+mn-cs"/>
              </a:rPr>
              <a:t>Το </a:t>
            </a:r>
            <a:r>
              <a:rPr lang="el-GR" sz="1200" b="0" i="0" kern="1200" dirty="0" err="1" smtClean="0">
                <a:solidFill>
                  <a:schemeClr val="tx1"/>
                </a:solidFill>
                <a:effectLst/>
                <a:latin typeface="+mn-lt"/>
                <a:ea typeface="+mn-ea"/>
                <a:cs typeface="+mn-cs"/>
              </a:rPr>
              <a:t>πτηνοπαρατηρητήριο</a:t>
            </a:r>
            <a:r>
              <a:rPr lang="el-GR" sz="1200" b="0" i="0" kern="1200" dirty="0" smtClean="0">
                <a:solidFill>
                  <a:schemeClr val="tx1"/>
                </a:solidFill>
                <a:effectLst/>
                <a:latin typeface="+mn-lt"/>
                <a:ea typeface="+mn-ea"/>
                <a:cs typeface="+mn-cs"/>
              </a:rPr>
              <a:t> περιλαμβάνει ενημερωτικές πινακίδες που ενημερώνουν το κοινό για τα πουλιά που μπορούν να παρατηρηθούν στη λίμνη τις διάφορες εποχές του χρόνου.</a:t>
            </a:r>
          </a:p>
          <a:p>
            <a:r>
              <a:rPr lang="el-GR" sz="1200" b="0" i="0" kern="1200" dirty="0" smtClean="0">
                <a:solidFill>
                  <a:schemeClr val="tx1"/>
                </a:solidFill>
                <a:effectLst/>
                <a:latin typeface="+mn-lt"/>
                <a:ea typeface="+mn-ea"/>
                <a:cs typeface="+mn-cs"/>
              </a:rPr>
              <a:t>Το</a:t>
            </a:r>
            <a:r>
              <a:rPr lang="el-GR" sz="1200" b="0" i="0" kern="1200" baseline="0" dirty="0" smtClean="0">
                <a:solidFill>
                  <a:schemeClr val="tx1"/>
                </a:solidFill>
                <a:effectLst/>
                <a:latin typeface="+mn-lt"/>
                <a:ea typeface="+mn-ea"/>
                <a:cs typeface="+mn-cs"/>
              </a:rPr>
              <a:t> μονοπάτι που οδηγεί στο παρατηρητήριο έχει περιφραχθεί για προστασία της λίμνης από τους </a:t>
            </a:r>
            <a:r>
              <a:rPr lang="el-GR" sz="1200" b="0" i="0" kern="1200" baseline="0" dirty="0" err="1" smtClean="0">
                <a:solidFill>
                  <a:schemeClr val="tx1"/>
                </a:solidFill>
                <a:effectLst/>
                <a:latin typeface="+mn-lt"/>
                <a:ea typeface="+mn-ea"/>
                <a:cs typeface="+mn-cs"/>
              </a:rPr>
              <a:t>επισκπέπτες</a:t>
            </a:r>
            <a:r>
              <a:rPr lang="el-GR" sz="1200" b="0" i="0" kern="1200" baseline="0" dirty="0" smtClean="0">
                <a:solidFill>
                  <a:schemeClr val="tx1"/>
                </a:solidFill>
                <a:effectLst/>
                <a:latin typeface="+mn-lt"/>
                <a:ea typeface="+mn-ea"/>
                <a:cs typeface="+mn-cs"/>
              </a:rPr>
              <a:t>.</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64</a:t>
            </a:fld>
            <a:endParaRPr lang="el-GR"/>
          </a:p>
        </p:txBody>
      </p:sp>
    </p:spTree>
    <p:extLst>
      <p:ext uri="{BB962C8B-B14F-4D97-AF65-F5344CB8AC3E}">
        <p14:creationId xmlns:p14="http://schemas.microsoft.com/office/powerpoint/2010/main" val="15374554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r>
              <a:rPr lang="el-GR"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Ανέγερση περίπτερου ενημέρωσης.</a:t>
            </a:r>
            <a:r>
              <a:rPr lang="el-GR" sz="1200" b="0" kern="1200" dirty="0" smtClean="0">
                <a:solidFill>
                  <a:schemeClr val="tx1"/>
                </a:solidFill>
                <a:effectLst/>
                <a:latin typeface="+mn-lt"/>
                <a:ea typeface="+mn-ea"/>
                <a:cs typeface="+mn-cs"/>
              </a:rPr>
              <a:t> (Φορέας υλοποίησης: Κοινοτικό Συμβούλιο</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Βορόκληνης</a:t>
            </a:r>
            <a:r>
              <a:rPr lang="el-GR" sz="1200" b="0" kern="1200" baseline="0" dirty="0" smtClean="0">
                <a:solidFill>
                  <a:schemeClr val="tx1"/>
                </a:solidFill>
                <a:effectLst/>
                <a:latin typeface="+mn-lt"/>
                <a:ea typeface="+mn-ea"/>
                <a:cs typeface="+mn-cs"/>
              </a:rPr>
              <a:t>)</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Το περίπτερο ενημέρωσης</a:t>
            </a:r>
            <a:r>
              <a:rPr lang="el-GR" sz="1200" b="0" i="0" kern="1200" baseline="0" dirty="0" smtClean="0">
                <a:solidFill>
                  <a:schemeClr val="tx1"/>
                </a:solidFill>
                <a:effectLst/>
                <a:latin typeface="+mn-lt"/>
                <a:ea typeface="+mn-ea"/>
                <a:cs typeface="+mn-cs"/>
              </a:rPr>
              <a:t> αποτελεί τ</a:t>
            </a:r>
            <a:r>
              <a:rPr lang="el-GR" sz="1200" b="0" i="0" kern="1200" dirty="0" smtClean="0">
                <a:solidFill>
                  <a:schemeClr val="tx1"/>
                </a:solidFill>
                <a:effectLst/>
                <a:latin typeface="+mn-lt"/>
                <a:ea typeface="+mn-ea"/>
                <a:cs typeface="+mn-cs"/>
              </a:rPr>
              <a:t>ο κύριο σημείο ενημέρωσης για την περιοχή.</a:t>
            </a:r>
            <a:r>
              <a:rPr lang="el-GR" sz="1200" b="0" i="0" kern="1200" baseline="0" dirty="0" smtClean="0">
                <a:solidFill>
                  <a:schemeClr val="tx1"/>
                </a:solidFill>
                <a:effectLst/>
                <a:latin typeface="+mn-lt"/>
                <a:ea typeface="+mn-ea"/>
                <a:cs typeface="+mn-cs"/>
              </a:rPr>
              <a:t> Στο περίπτερο παρευρίσκεται</a:t>
            </a:r>
            <a:r>
              <a:rPr lang="el-GR" sz="1200" b="0" i="0" kern="1200" dirty="0" smtClean="0">
                <a:solidFill>
                  <a:schemeClr val="tx1"/>
                </a:solidFill>
                <a:effectLst/>
                <a:latin typeface="+mn-lt"/>
                <a:ea typeface="+mn-ea"/>
                <a:cs typeface="+mn-cs"/>
              </a:rPr>
              <a:t> λειτουργός ενημέρωσης, ο οποίος παρέχει πληροφορίες στους επισκέπτες. </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Το περίπτερο ενημέρωσης αποτελείται από βεράντα για </a:t>
            </a:r>
            <a:r>
              <a:rPr lang="el-GR" sz="1200" b="0" i="0" kern="1200" dirty="0" err="1" smtClean="0">
                <a:solidFill>
                  <a:schemeClr val="tx1"/>
                </a:solidFill>
                <a:effectLst/>
                <a:latin typeface="+mn-lt"/>
                <a:ea typeface="+mn-ea"/>
                <a:cs typeface="+mn-cs"/>
              </a:rPr>
              <a:t>πτηνοπαρατήρηση</a:t>
            </a:r>
            <a:r>
              <a:rPr lang="el-GR" sz="1200" b="0" i="0" kern="1200" dirty="0" smtClean="0">
                <a:solidFill>
                  <a:schemeClr val="tx1"/>
                </a:solidFill>
                <a:effectLst/>
                <a:latin typeface="+mn-lt"/>
                <a:ea typeface="+mn-ea"/>
                <a:cs typeface="+mn-cs"/>
              </a:rPr>
              <a:t> καθώς και από ένα μικρό ανοικτό εκθεσιακό χώρο όπου με ενημερωτικές πινακίδες.</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για τη λίμνη </a:t>
            </a:r>
            <a:r>
              <a:rPr lang="el-GR" sz="1200" b="0" i="0" kern="1200" dirty="0" err="1" smtClean="0">
                <a:solidFill>
                  <a:schemeClr val="tx1"/>
                </a:solidFill>
                <a:effectLst/>
                <a:latin typeface="+mn-lt"/>
                <a:ea typeface="+mn-ea"/>
                <a:cs typeface="+mn-cs"/>
              </a:rPr>
              <a:t>Ορόκλινης</a:t>
            </a:r>
            <a:r>
              <a:rPr lang="el-GR" sz="1200" b="0" i="0" kern="1200" dirty="0" smtClean="0">
                <a:solidFill>
                  <a:schemeClr val="tx1"/>
                </a:solidFill>
                <a:effectLst/>
                <a:latin typeface="+mn-lt"/>
                <a:ea typeface="+mn-ea"/>
                <a:cs typeface="+mn-cs"/>
              </a:rPr>
              <a:t> και για το έργο LIFE </a:t>
            </a:r>
            <a:r>
              <a:rPr lang="el-GR" sz="1200" b="0" i="0" kern="1200" dirty="0" err="1" smtClean="0">
                <a:solidFill>
                  <a:schemeClr val="tx1"/>
                </a:solidFill>
                <a:effectLst/>
                <a:latin typeface="+mn-lt"/>
                <a:ea typeface="+mn-ea"/>
                <a:cs typeface="+mn-cs"/>
              </a:rPr>
              <a:t>Oroklini</a:t>
            </a:r>
            <a:r>
              <a:rPr lang="el-GR" sz="1200" b="0" i="0" kern="1200" dirty="0" smtClean="0">
                <a:solidFill>
                  <a:schemeClr val="tx1"/>
                </a:solidFill>
                <a:effectLst/>
                <a:latin typeface="+mn-lt"/>
                <a:ea typeface="+mn-ea"/>
                <a:cs typeface="+mn-cs"/>
              </a:rPr>
              <a:t>. </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65</a:t>
            </a:fld>
            <a:endParaRPr lang="el-GR"/>
          </a:p>
        </p:txBody>
      </p:sp>
    </p:spTree>
    <p:extLst>
      <p:ext uri="{BB962C8B-B14F-4D97-AF65-F5344CB8AC3E}">
        <p14:creationId xmlns:p14="http://schemas.microsoft.com/office/powerpoint/2010/main" val="3189548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Παραγωγή ενημερωτικού υλικού</a:t>
            </a:r>
            <a:endParaRPr lang="el-GR"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Το ενημερωτικό υλικό μεταξύ άλλων περιλαμβάνει</a:t>
            </a:r>
            <a:r>
              <a:rPr lang="el-GR" baseline="0" dirty="0" smtClean="0"/>
              <a:t> </a:t>
            </a:r>
            <a:r>
              <a:rPr lang="el-GR" dirty="0" smtClean="0"/>
              <a:t>την επίσημη ιστοσελίδα του έργου, ενημερωτικά φυλλάδια, δημοσιεύσεις</a:t>
            </a:r>
            <a:r>
              <a:rPr lang="el-GR" baseline="0" dirty="0" smtClean="0"/>
              <a:t> σε εφημερίδες, παραγωγή δεκάλεπτου ντοκιμαντέρ κ.α.</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Επίσημη ιστοσελίδα έργου – Φορέας υλοποίησης: </a:t>
            </a:r>
            <a:r>
              <a:rPr lang="el-GR" baseline="0" dirty="0" err="1" smtClean="0"/>
              <a:t>Πτηνολογικός</a:t>
            </a:r>
            <a:r>
              <a:rPr lang="el-GR" baseline="0" dirty="0" smtClean="0"/>
              <a:t> Σύνδεσμος Κύπρου</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Ενημερωτικά φυλλάδια – Φορέας υλοποίησης: Τμήμα Περιβάλλοντος</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Δεκάλεπτο ντοκιμαντέρ – Φορέας υλοποίησης: Τμήμα Περιβάλλοντος</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66</a:t>
            </a:fld>
            <a:endParaRPr lang="el-GR"/>
          </a:p>
        </p:txBody>
      </p:sp>
    </p:spTree>
    <p:extLst>
      <p:ext uri="{BB962C8B-B14F-4D97-AF65-F5344CB8AC3E}">
        <p14:creationId xmlns:p14="http://schemas.microsoft.com/office/powerpoint/2010/main" val="2573061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Διαγωνισμός</a:t>
            </a:r>
            <a:r>
              <a:rPr lang="el-GR" sz="1200" b="1" kern="1200" baseline="0" dirty="0" smtClean="0">
                <a:solidFill>
                  <a:schemeClr val="tx1"/>
                </a:solidFill>
                <a:effectLst/>
                <a:latin typeface="+mn-lt"/>
                <a:ea typeface="+mn-ea"/>
                <a:cs typeface="+mn-cs"/>
              </a:rPr>
              <a:t> φωτογραφίας και δημιουργία φωτογραφικού λευκώματος </a:t>
            </a:r>
            <a:r>
              <a:rPr lang="el-GR" sz="1200" b="0" kern="1200" dirty="0" smtClean="0">
                <a:solidFill>
                  <a:schemeClr val="tx1"/>
                </a:solidFill>
                <a:effectLst/>
                <a:latin typeface="+mn-lt"/>
                <a:ea typeface="+mn-ea"/>
                <a:cs typeface="+mn-cs"/>
              </a:rPr>
              <a:t>(Φορέας υλοποίησης: Κοινοτικό Συμβούλιο</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Βορόκληνης</a:t>
            </a:r>
            <a:r>
              <a:rPr lang="el-GR" sz="1200" b="0" kern="1200" baseline="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Οι φορείς υλοποίησης του έργου προκήρυξαν διαγωνισμό φωτογραφίας. Φωτογραφίες του διαγωνισμού αποτέλεσαν το υλικό σχετικής έκθεσης και φωτογραφικού λευκώματος.</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1.</a:t>
            </a:r>
            <a:r>
              <a:rPr lang="el-GR" sz="1200" b="0" i="0" kern="1200" baseline="0" dirty="0" smtClean="0">
                <a:solidFill>
                  <a:schemeClr val="tx1"/>
                </a:solidFill>
                <a:effectLst/>
                <a:latin typeface="+mn-lt"/>
                <a:ea typeface="+mn-ea"/>
                <a:cs typeface="+mn-cs"/>
              </a:rPr>
              <a:t> Δημιουργία φωτογραφικού λευκώματος με φωτογραφίες από τη λίμνη της </a:t>
            </a:r>
            <a:r>
              <a:rPr lang="el-GR" sz="1200" b="0" i="0" kern="1200" baseline="0" dirty="0" err="1" smtClean="0">
                <a:solidFill>
                  <a:schemeClr val="tx1"/>
                </a:solidFill>
                <a:effectLst/>
                <a:latin typeface="+mn-lt"/>
                <a:ea typeface="+mn-ea"/>
                <a:cs typeface="+mn-cs"/>
              </a:rPr>
              <a:t>Ορόκλινης</a:t>
            </a:r>
            <a:endParaRPr lang="el-G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2.</a:t>
            </a:r>
            <a:r>
              <a:rPr lang="el-GR" sz="1200" b="0" i="0" kern="1200" baseline="0" dirty="0" smtClean="0">
                <a:solidFill>
                  <a:schemeClr val="tx1"/>
                </a:solidFill>
                <a:effectLst/>
                <a:latin typeface="+mn-lt"/>
                <a:ea typeface="+mn-ea"/>
                <a:cs typeface="+mn-cs"/>
              </a:rPr>
              <a:t> </a:t>
            </a:r>
            <a:r>
              <a:rPr lang="el-GR" sz="1200" b="0" i="0" kern="1200" dirty="0" smtClean="0">
                <a:solidFill>
                  <a:schemeClr val="tx1"/>
                </a:solidFill>
                <a:effectLst/>
                <a:latin typeface="+mn-lt"/>
                <a:ea typeface="+mn-ea"/>
                <a:cs typeface="+mn-cs"/>
              </a:rPr>
              <a:t>Προσέλευση  κοινού στην έκθεσης φωτογραφίας (92 φωτογραφίες) στο Κοινοτικό Συμβούλιο </a:t>
            </a:r>
            <a:r>
              <a:rPr lang="el-GR" sz="1200" b="0" i="0" kern="1200" dirty="0" err="1" smtClean="0">
                <a:solidFill>
                  <a:schemeClr val="tx1"/>
                </a:solidFill>
                <a:effectLst/>
                <a:latin typeface="+mn-lt"/>
                <a:ea typeface="+mn-ea"/>
                <a:cs typeface="+mn-cs"/>
              </a:rPr>
              <a:t>Ορόκλινης</a:t>
            </a:r>
            <a:r>
              <a:rPr lang="el-GR" sz="1200" b="0" i="0" kern="1200" dirty="0" smtClean="0">
                <a:solidFill>
                  <a:schemeClr val="tx1"/>
                </a:solidFill>
                <a:effectLst/>
                <a:latin typeface="+mn-lt"/>
                <a:ea typeface="+mn-ea"/>
                <a:cs typeface="+mn-cs"/>
              </a:rPr>
              <a:t>.</a:t>
            </a:r>
            <a:br>
              <a:rPr lang="el-GR" sz="1200" b="0" i="0" kern="1200" dirty="0" smtClean="0">
                <a:solidFill>
                  <a:schemeClr val="tx1"/>
                </a:solidFill>
                <a:effectLst/>
                <a:latin typeface="+mn-lt"/>
                <a:ea typeface="+mn-ea"/>
                <a:cs typeface="+mn-cs"/>
              </a:rPr>
            </a:br>
            <a:endParaRPr lang="el-GR"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C20C6C2-FC4F-4C85-8B55-DE58A0461605}" type="slidenum">
              <a:rPr lang="el-GR" smtClean="0"/>
              <a:t>67</a:t>
            </a:fld>
            <a:endParaRPr lang="el-GR"/>
          </a:p>
        </p:txBody>
      </p:sp>
    </p:spTree>
    <p:extLst>
      <p:ext uri="{BB962C8B-B14F-4D97-AF65-F5344CB8AC3E}">
        <p14:creationId xmlns:p14="http://schemas.microsoft.com/office/powerpoint/2010/main" val="16606771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Εθελοντική μέρα καθαρισμού </a:t>
            </a:r>
            <a:r>
              <a:rPr lang="el-GR" sz="1200" b="0" kern="1200" dirty="0" smtClean="0">
                <a:solidFill>
                  <a:schemeClr val="tx1"/>
                </a:solidFill>
                <a:effectLst/>
                <a:latin typeface="+mn-lt"/>
                <a:ea typeface="+mn-ea"/>
                <a:cs typeface="+mn-cs"/>
              </a:rPr>
              <a:t>(Φορέας υλοποίησης: Κοινοτικό Συμβούλιο</a:t>
            </a:r>
            <a:r>
              <a:rPr lang="el-GR" sz="1200" b="0" kern="1200" baseline="0" dirty="0" smtClean="0">
                <a:solidFill>
                  <a:schemeClr val="tx1"/>
                </a:solidFill>
                <a:effectLst/>
                <a:latin typeface="+mn-lt"/>
                <a:ea typeface="+mn-ea"/>
                <a:cs typeface="+mn-cs"/>
              </a:rPr>
              <a:t> </a:t>
            </a:r>
            <a:r>
              <a:rPr lang="el-GR" sz="1200" b="0" kern="1200" baseline="0" dirty="0" err="1" smtClean="0">
                <a:solidFill>
                  <a:schemeClr val="tx1"/>
                </a:solidFill>
                <a:effectLst/>
                <a:latin typeface="+mn-lt"/>
                <a:ea typeface="+mn-ea"/>
                <a:cs typeface="+mn-cs"/>
              </a:rPr>
              <a:t>Βορόκληνης</a:t>
            </a:r>
            <a:r>
              <a:rPr lang="el-GR" sz="1200" b="0" kern="1200" baseline="0" dirty="0" smtClean="0">
                <a:solidFill>
                  <a:schemeClr val="tx1"/>
                </a:solidFill>
                <a:effectLst/>
                <a:latin typeface="+mn-lt"/>
                <a:ea typeface="+mn-ea"/>
                <a:cs typeface="+mn-cs"/>
              </a:rPr>
              <a:t>)</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i="0" kern="1200" dirty="0" smtClean="0">
                <a:solidFill>
                  <a:schemeClr val="tx1"/>
                </a:solidFill>
                <a:effectLst/>
                <a:latin typeface="+mn-lt"/>
                <a:ea typeface="+mn-ea"/>
                <a:cs typeface="+mn-cs"/>
              </a:rPr>
              <a:t>Εθελοντές συνέβαλαν στην προσπάθεια για την προστασία και την αποκατάσταση της λίμνης </a:t>
            </a:r>
            <a:r>
              <a:rPr lang="el-GR" sz="1200" b="0" i="0" kern="1200" dirty="0" err="1" smtClean="0">
                <a:solidFill>
                  <a:schemeClr val="tx1"/>
                </a:solidFill>
                <a:effectLst/>
                <a:latin typeface="+mn-lt"/>
                <a:ea typeface="+mn-ea"/>
                <a:cs typeface="+mn-cs"/>
              </a:rPr>
              <a:t>Ορόκλινης</a:t>
            </a:r>
            <a:r>
              <a:rPr lang="el-GR" sz="1200" b="0" i="0" kern="1200" dirty="0" smtClean="0">
                <a:solidFill>
                  <a:schemeClr val="tx1"/>
                </a:solidFill>
                <a:effectLst/>
                <a:latin typeface="+mn-lt"/>
                <a:ea typeface="+mn-ea"/>
                <a:cs typeface="+mn-cs"/>
              </a:rPr>
              <a:t>. Η ημέρα αυτή αποδείχτηκε μια πολύ καλή ευκαιρία για τον κόσμο να δείξει έμπρακτα το ενδιαφέρον του για τη λίμνη και για το έργο LIFE </a:t>
            </a:r>
            <a:r>
              <a:rPr lang="el-GR" sz="1200" b="0" i="0" kern="1200" dirty="0" err="1" smtClean="0">
                <a:solidFill>
                  <a:schemeClr val="tx1"/>
                </a:solidFill>
                <a:effectLst/>
                <a:latin typeface="+mn-lt"/>
                <a:ea typeface="+mn-ea"/>
                <a:cs typeface="+mn-cs"/>
              </a:rPr>
              <a:t>Oroklini</a:t>
            </a:r>
            <a:r>
              <a:rPr lang="el-GR" sz="1200" b="0" i="0" kern="1200" dirty="0" smtClean="0">
                <a:solidFill>
                  <a:schemeClr val="tx1"/>
                </a:solidFill>
                <a:effectLst/>
                <a:latin typeface="+mn-lt"/>
                <a:ea typeface="+mn-ea"/>
                <a:cs typeface="+mn-cs"/>
              </a:rPr>
              <a:t>. </a:t>
            </a:r>
            <a:endParaRPr lang="el-GR" sz="1200" b="0"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68</a:t>
            </a:fld>
            <a:endParaRPr lang="el-GR"/>
          </a:p>
        </p:txBody>
      </p:sp>
    </p:spTree>
    <p:extLst>
      <p:ext uri="{BB962C8B-B14F-4D97-AF65-F5344CB8AC3E}">
        <p14:creationId xmlns:p14="http://schemas.microsoft.com/office/powerpoint/2010/main" val="36391634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Δράσεις ενημέρωσης</a:t>
            </a:r>
            <a:endParaRPr lang="el-G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Εκπαιδευτικό</a:t>
            </a:r>
            <a:r>
              <a:rPr lang="el-GR" sz="1200" b="1" kern="1200" baseline="0" dirty="0" smtClean="0">
                <a:solidFill>
                  <a:schemeClr val="tx1"/>
                </a:solidFill>
                <a:effectLst/>
                <a:latin typeface="+mn-lt"/>
                <a:ea typeface="+mn-ea"/>
                <a:cs typeface="+mn-cs"/>
              </a:rPr>
              <a:t> πακέτο </a:t>
            </a:r>
            <a:r>
              <a:rPr lang="el-GR" sz="1200" b="0" kern="1200" baseline="0" dirty="0" smtClean="0">
                <a:solidFill>
                  <a:schemeClr val="tx1"/>
                </a:solidFill>
                <a:effectLst/>
                <a:latin typeface="+mn-lt"/>
                <a:ea typeface="+mn-ea"/>
                <a:cs typeface="+mn-cs"/>
              </a:rPr>
              <a:t>(Φορέας υλοποίησης: Τμήμα Περιβάλλοντος. Ανάδοχος φορέας: Μονάδα Διατήρησης της Φύσης του Πανεπιστημίου </a:t>
            </a:r>
            <a:r>
              <a:rPr lang="en-US" sz="1200" b="0" kern="1200" baseline="0" dirty="0" smtClean="0">
                <a:solidFill>
                  <a:schemeClr val="tx1"/>
                </a:solidFill>
                <a:effectLst/>
                <a:latin typeface="+mn-lt"/>
                <a:ea typeface="+mn-ea"/>
                <a:cs typeface="+mn-cs"/>
              </a:rPr>
              <a:t>Frederick)</a:t>
            </a:r>
            <a:endParaRPr lang="el-GR" sz="1200" b="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Στα</a:t>
            </a:r>
            <a:r>
              <a:rPr lang="el-GR" sz="1200" kern="1200" baseline="0" dirty="0" smtClean="0">
                <a:solidFill>
                  <a:schemeClr val="tx1"/>
                </a:solidFill>
                <a:effectLst/>
                <a:latin typeface="+mn-lt"/>
                <a:ea typeface="+mn-ea"/>
                <a:cs typeface="+mn-cs"/>
              </a:rPr>
              <a:t> πλαίσια του έργου αναπτύχθηκε </a:t>
            </a:r>
            <a:r>
              <a:rPr lang="el-GR" sz="1200" kern="1200" dirty="0" smtClean="0">
                <a:solidFill>
                  <a:schemeClr val="tx1"/>
                </a:solidFill>
                <a:effectLst/>
                <a:latin typeface="+mn-lt"/>
                <a:ea typeface="+mn-ea"/>
                <a:cs typeface="+mn-cs"/>
              </a:rPr>
              <a:t>εκπαιδευτικό</a:t>
            </a:r>
            <a:r>
              <a:rPr lang="el-GR" sz="1200" kern="1200" baseline="0" dirty="0" smtClean="0">
                <a:solidFill>
                  <a:schemeClr val="tx1"/>
                </a:solidFill>
                <a:effectLst/>
                <a:latin typeface="+mn-lt"/>
                <a:ea typeface="+mn-ea"/>
                <a:cs typeface="+mn-cs"/>
              </a:rPr>
              <a:t> πακέτο </a:t>
            </a:r>
            <a:r>
              <a:rPr lang="el-GR" sz="1200" kern="1200" dirty="0" smtClean="0">
                <a:solidFill>
                  <a:schemeClr val="tx1"/>
                </a:solidFill>
                <a:effectLst/>
                <a:latin typeface="+mn-lt"/>
                <a:ea typeface="+mn-ea"/>
                <a:cs typeface="+mn-cs"/>
              </a:rPr>
              <a:t>που επικεντρώνεται στη σημασία, υποβάθμιση, απειλές και ανάγκη προστασίας της λίμνης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 </a:t>
            </a:r>
          </a:p>
          <a:p>
            <a:pPr marL="0" indent="0">
              <a:buFontTx/>
              <a:buNone/>
            </a:pPr>
            <a:r>
              <a:rPr lang="el-GR" sz="1200" kern="1200" dirty="0" smtClean="0">
                <a:solidFill>
                  <a:schemeClr val="tx1"/>
                </a:solidFill>
                <a:effectLst/>
                <a:latin typeface="+mn-lt"/>
                <a:ea typeface="+mn-ea"/>
                <a:cs typeface="+mn-cs"/>
              </a:rPr>
              <a:t>-</a:t>
            </a:r>
            <a:r>
              <a:rPr lang="el-GR" sz="1200" kern="1200" baseline="0" dirty="0" smtClean="0">
                <a:solidFill>
                  <a:schemeClr val="tx1"/>
                </a:solidFill>
                <a:effectLst/>
                <a:latin typeface="+mn-lt"/>
                <a:ea typeface="+mn-ea"/>
                <a:cs typeface="+mn-cs"/>
              </a:rPr>
              <a:t> </a:t>
            </a:r>
            <a:r>
              <a:rPr lang="el-GR" sz="1200" kern="1200" dirty="0" smtClean="0">
                <a:solidFill>
                  <a:schemeClr val="tx1"/>
                </a:solidFill>
                <a:effectLst/>
                <a:latin typeface="+mn-lt"/>
                <a:ea typeface="+mn-ea"/>
                <a:cs typeface="+mn-cs"/>
              </a:rPr>
              <a:t>Απώτερος σκοπός είναι να ενημερωθούν και ευαισθητοποιηθούν οι αποδέκτες του υλικού αυτού (μαθητές ηλικίας 6-12 ετών) γύρω από τη σημασία της λίμνης και τις απειλές που αντιμετωπίζει. </a:t>
            </a:r>
          </a:p>
          <a:p>
            <a:pPr marL="0" indent="0">
              <a:buFontTx/>
              <a:buNone/>
            </a:pPr>
            <a:r>
              <a:rPr lang="el-GR" sz="1200" kern="1200" dirty="0" smtClean="0">
                <a:solidFill>
                  <a:schemeClr val="tx1"/>
                </a:solidFill>
                <a:effectLst/>
                <a:latin typeface="+mn-lt"/>
                <a:ea typeface="+mn-ea"/>
                <a:cs typeface="+mn-cs"/>
              </a:rPr>
              <a:t>- Το υλικό, είναι εναρμονισμένο με τα νέα Αναλυτικά Προγράμματα του Υπουργείου Παιδείας και Πολιτισμού στο πεδίο της εκπαίδευσης για το περιβάλλον και την  αειφόρο ανάπτυξη.</a:t>
            </a:r>
          </a:p>
          <a:p>
            <a:pPr marL="0" indent="0">
              <a:buFontTx/>
              <a:buNone/>
            </a:pPr>
            <a:r>
              <a:rPr lang="el-GR" sz="1200" kern="1200" dirty="0" smtClean="0">
                <a:solidFill>
                  <a:schemeClr val="tx1"/>
                </a:solidFill>
                <a:effectLst/>
                <a:latin typeface="+mn-lt"/>
                <a:ea typeface="+mn-ea"/>
                <a:cs typeface="+mn-cs"/>
              </a:rPr>
              <a:t>- Η παρουσίαση (</a:t>
            </a:r>
            <a:r>
              <a:rPr lang="en-US" sz="1200" kern="1200" dirty="0" err="1" smtClean="0">
                <a:solidFill>
                  <a:schemeClr val="tx1"/>
                </a:solidFill>
                <a:effectLst/>
                <a:latin typeface="+mn-lt"/>
                <a:ea typeface="+mn-ea"/>
                <a:cs typeface="+mn-cs"/>
              </a:rPr>
              <a:t>ppt</a:t>
            </a:r>
            <a:r>
              <a:rPr lang="el-GR" sz="1200" kern="1200" dirty="0" smtClean="0">
                <a:solidFill>
                  <a:schemeClr val="tx1"/>
                </a:solidFill>
                <a:effectLst/>
                <a:latin typeface="+mn-lt"/>
                <a:ea typeface="+mn-ea"/>
                <a:cs typeface="+mn-cs"/>
              </a:rPr>
              <a:t>) «Η λίμνη της </a:t>
            </a:r>
            <a:r>
              <a:rPr lang="el-GR" sz="1200" kern="1200" dirty="0" err="1" smtClean="0">
                <a:solidFill>
                  <a:schemeClr val="tx1"/>
                </a:solidFill>
                <a:effectLst/>
                <a:latin typeface="+mn-lt"/>
                <a:ea typeface="+mn-ea"/>
                <a:cs typeface="+mn-cs"/>
              </a:rPr>
              <a:t>Ορόκλινης</a:t>
            </a:r>
            <a:r>
              <a:rPr lang="el-GR" sz="1200" kern="1200" dirty="0" smtClean="0">
                <a:solidFill>
                  <a:schemeClr val="tx1"/>
                </a:solidFill>
                <a:effectLst/>
                <a:latin typeface="+mn-lt"/>
                <a:ea typeface="+mn-ea"/>
                <a:cs typeface="+mn-cs"/>
              </a:rPr>
              <a:t>»</a:t>
            </a:r>
            <a:r>
              <a:rPr lang="el-GR" sz="1200" kern="1200" baseline="0" dirty="0" smtClean="0">
                <a:solidFill>
                  <a:schemeClr val="tx1"/>
                </a:solidFill>
                <a:effectLst/>
                <a:latin typeface="+mn-lt"/>
                <a:ea typeface="+mn-ea"/>
                <a:cs typeface="+mn-cs"/>
              </a:rPr>
              <a:t> αποτελεί μέρος του εκπαιδευτικού πακέτου.</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69</a:t>
            </a:fld>
            <a:endParaRPr lang="el-GR"/>
          </a:p>
        </p:txBody>
      </p:sp>
    </p:spTree>
    <p:extLst>
      <p:ext uri="{BB962C8B-B14F-4D97-AF65-F5344CB8AC3E}">
        <p14:creationId xmlns:p14="http://schemas.microsoft.com/office/powerpoint/2010/main" val="3713859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b="1" dirty="0" smtClean="0"/>
              <a:t>Βιοποικιλότητα</a:t>
            </a:r>
          </a:p>
          <a:p>
            <a:r>
              <a:rPr lang="el-GR" b="1" dirty="0" smtClean="0"/>
              <a:t>Ποικιλία στα οικοσυστήματα</a:t>
            </a:r>
          </a:p>
          <a:p>
            <a:r>
              <a:rPr lang="el-GR" b="0" dirty="0" smtClean="0"/>
              <a:t>Στη</a:t>
            </a:r>
            <a:r>
              <a:rPr lang="el-GR" b="0" baseline="0" dirty="0" smtClean="0"/>
              <a:t> γη παρατηρείται μια μεγάλη ποικιλία από </a:t>
            </a:r>
            <a:r>
              <a:rPr lang="el-GR" b="0" baseline="0" dirty="0" err="1" smtClean="0"/>
              <a:t>οικότοπους</a:t>
            </a:r>
            <a:r>
              <a:rPr lang="el-GR" b="0" baseline="0" dirty="0" smtClean="0"/>
              <a:t>.</a:t>
            </a:r>
            <a:endParaRPr lang="el-GR" b="0" dirty="0" smtClean="0"/>
          </a:p>
          <a:p>
            <a:r>
              <a:rPr lang="el-GR" b="0" dirty="0" smtClean="0"/>
              <a:t>1. </a:t>
            </a:r>
            <a:r>
              <a:rPr lang="el-GR" b="0" dirty="0" err="1" smtClean="0"/>
              <a:t>Αλοφυτικό</a:t>
            </a:r>
            <a:r>
              <a:rPr lang="el-GR" b="0" baseline="0" dirty="0" smtClean="0"/>
              <a:t> οικοσύστημα</a:t>
            </a:r>
            <a:endParaRPr lang="el-GR" b="0" dirty="0" smtClean="0"/>
          </a:p>
          <a:p>
            <a:r>
              <a:rPr lang="el-GR" b="0" dirty="0" smtClean="0"/>
              <a:t>2. </a:t>
            </a:r>
            <a:r>
              <a:rPr lang="el-GR" b="0" dirty="0" err="1" smtClean="0"/>
              <a:t>Ξηροφυτικό</a:t>
            </a:r>
            <a:r>
              <a:rPr lang="el-GR" b="0" baseline="0" dirty="0" smtClean="0"/>
              <a:t> </a:t>
            </a:r>
            <a:r>
              <a:rPr lang="el-GR" b="0" baseline="0" dirty="0" err="1" smtClean="0"/>
              <a:t>οικοσυστήμα</a:t>
            </a:r>
            <a:endParaRPr lang="el-GR" b="0" dirty="0" smtClean="0"/>
          </a:p>
          <a:p>
            <a:r>
              <a:rPr lang="el-GR" b="0" dirty="0" smtClean="0"/>
              <a:t>3. </a:t>
            </a:r>
            <a:r>
              <a:rPr lang="el-GR" b="0" dirty="0" err="1" smtClean="0"/>
              <a:t>Αμμοθινικό</a:t>
            </a:r>
            <a:r>
              <a:rPr lang="el-GR" b="0" dirty="0" smtClean="0"/>
              <a:t> </a:t>
            </a:r>
            <a:r>
              <a:rPr lang="el-GR" b="0" dirty="0" err="1" smtClean="0"/>
              <a:t>οικοσυστήμα</a:t>
            </a:r>
            <a:endParaRPr lang="el-GR" b="0" dirty="0" smtClean="0"/>
          </a:p>
          <a:p>
            <a:r>
              <a:rPr lang="el-GR" b="0" dirty="0" smtClean="0"/>
              <a:t>4. Δάση</a:t>
            </a:r>
          </a:p>
          <a:p>
            <a:endParaRPr lang="el-GR" baseline="0" dirty="0" smtClean="0"/>
          </a:p>
          <a:p>
            <a:endParaRPr lang="en-US" baseline="0" dirty="0" smtClean="0"/>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7</a:t>
            </a:fld>
            <a:endParaRPr lang="el-GR"/>
          </a:p>
        </p:txBody>
      </p:sp>
    </p:spTree>
    <p:extLst>
      <p:ext uri="{BB962C8B-B14F-4D97-AF65-F5344CB8AC3E}">
        <p14:creationId xmlns:p14="http://schemas.microsoft.com/office/powerpoint/2010/main" val="1445547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LIFE OROKLINI</a:t>
            </a: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1" kern="1200" dirty="0" smtClean="0">
                <a:solidFill>
                  <a:schemeClr val="tx1"/>
                </a:solidFill>
                <a:effectLst/>
                <a:latin typeface="+mn-lt"/>
                <a:ea typeface="+mn-ea"/>
                <a:cs typeface="+mn-cs"/>
              </a:rPr>
              <a:t>Οφέλη</a:t>
            </a:r>
            <a:r>
              <a:rPr lang="el-GR" sz="1200" b="1" kern="1200" baseline="0" dirty="0" smtClean="0">
                <a:solidFill>
                  <a:schemeClr val="tx1"/>
                </a:solidFill>
                <a:effectLst/>
                <a:latin typeface="+mn-lt"/>
                <a:ea typeface="+mn-ea"/>
                <a:cs typeface="+mn-cs"/>
              </a:rPr>
              <a:t> από το έργο </a:t>
            </a:r>
            <a:r>
              <a:rPr lang="en-US" sz="1200" b="1" kern="1200" baseline="0" dirty="0" smtClean="0">
                <a:solidFill>
                  <a:schemeClr val="tx1"/>
                </a:solidFill>
                <a:effectLst/>
                <a:latin typeface="+mn-lt"/>
                <a:ea typeface="+mn-ea"/>
                <a:cs typeface="+mn-cs"/>
              </a:rPr>
              <a:t>LIFE OROKLINI</a:t>
            </a:r>
            <a:endParaRPr lang="el-GR" sz="1200" b="1"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Το έργο </a:t>
            </a:r>
            <a:r>
              <a:rPr lang="en-US" sz="1200" b="0" kern="1200" baseline="0" dirty="0" smtClean="0">
                <a:solidFill>
                  <a:schemeClr val="tx1"/>
                </a:solidFill>
                <a:effectLst/>
                <a:latin typeface="+mn-lt"/>
                <a:ea typeface="+mn-ea"/>
                <a:cs typeface="+mn-cs"/>
              </a:rPr>
              <a:t>LIFE OROKLINI</a:t>
            </a:r>
            <a:r>
              <a:rPr lang="el-GR" sz="1200" b="0" kern="1200" baseline="0" dirty="0" smtClean="0">
                <a:solidFill>
                  <a:schemeClr val="tx1"/>
                </a:solidFill>
                <a:effectLst/>
                <a:latin typeface="+mn-lt"/>
                <a:ea typeface="+mn-ea"/>
                <a:cs typeface="+mn-cs"/>
              </a:rPr>
              <a:t> αποτελεί:</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α) παράδειγμα για άλλες περιοχές που χρειάζονται αποκατάσταση και διαχείριση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β) περιοχή όπου ο κόσμος μπορεί να επισκέπτεται και να απολαμβάνει τη φύση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γ) μια υπαίθρια τάξη</a:t>
            </a:r>
          </a:p>
          <a:p>
            <a:pPr marL="0" marR="0" indent="0" algn="l" defTabSz="914400" rtl="0" eaLnBrk="1" fontAlgn="auto" latinLnBrk="0" hangingPunct="1">
              <a:lnSpc>
                <a:spcPct val="100000"/>
              </a:lnSpc>
              <a:spcBef>
                <a:spcPts val="0"/>
              </a:spcBef>
              <a:spcAft>
                <a:spcPts val="0"/>
              </a:spcAft>
              <a:buClrTx/>
              <a:buSzTx/>
              <a:buFontTx/>
              <a:buNone/>
              <a:tabLst/>
              <a:defRPr/>
            </a:pPr>
            <a:r>
              <a:rPr lang="el-GR" sz="1200" b="0" kern="1200" baseline="0" dirty="0" smtClean="0">
                <a:solidFill>
                  <a:schemeClr val="tx1"/>
                </a:solidFill>
                <a:effectLst/>
                <a:latin typeface="+mn-lt"/>
                <a:ea typeface="+mn-ea"/>
                <a:cs typeface="+mn-cs"/>
              </a:rPr>
              <a:t>δ) σημείο αναφοράς για την ευρύτερη περιοχή   </a:t>
            </a:r>
          </a:p>
          <a:p>
            <a:pPr marL="0" marR="0" indent="0" algn="l" defTabSz="914400" rtl="0" eaLnBrk="1" fontAlgn="auto" latinLnBrk="0" hangingPunct="1">
              <a:lnSpc>
                <a:spcPct val="100000"/>
              </a:lnSpc>
              <a:spcBef>
                <a:spcPts val="0"/>
              </a:spcBef>
              <a:spcAft>
                <a:spcPts val="0"/>
              </a:spcAft>
              <a:buClrTx/>
              <a:buSzTx/>
              <a:buFontTx/>
              <a:buNone/>
              <a:tabLst/>
              <a:defRPr/>
            </a:pPr>
            <a:endParaRPr lang="el-GR" sz="1200" b="0" kern="1200" dirty="0" smtClean="0">
              <a:solidFill>
                <a:schemeClr val="tx1"/>
              </a:solidFill>
              <a:effectLst/>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70</a:t>
            </a:fld>
            <a:endParaRPr lang="el-GR"/>
          </a:p>
        </p:txBody>
      </p:sp>
    </p:spTree>
    <p:extLst>
      <p:ext uri="{BB962C8B-B14F-4D97-AF65-F5344CB8AC3E}">
        <p14:creationId xmlns:p14="http://schemas.microsoft.com/office/powerpoint/2010/main" val="36744740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Ιστοσελίδα Υπηρεσίας</a:t>
            </a:r>
            <a:r>
              <a:rPr lang="el-GR" baseline="0" dirty="0" smtClean="0"/>
              <a:t> Θήρας και Πανίδας: </a:t>
            </a:r>
            <a:r>
              <a:rPr lang="el-GR" sz="1200" dirty="0" smtClean="0">
                <a:hlinkClick r:id="rId3"/>
              </a:rPr>
              <a:t>www.moi.gov.cy/moi/wildlife/wildlife_new.nsf</a:t>
            </a:r>
            <a:endParaRPr lang="el-GR" baseline="0" dirty="0" smtClean="0"/>
          </a:p>
          <a:p>
            <a:r>
              <a:rPr lang="el-GR" baseline="0" dirty="0" smtClean="0"/>
              <a:t>Ιστοσελίδα </a:t>
            </a:r>
            <a:r>
              <a:rPr lang="el-GR" baseline="0" dirty="0" err="1" smtClean="0"/>
              <a:t>Πτηνολογικού</a:t>
            </a:r>
            <a:r>
              <a:rPr lang="el-GR" baseline="0" dirty="0" smtClean="0"/>
              <a:t> Συνδέσμου Κύπρου: </a:t>
            </a:r>
            <a:r>
              <a:rPr lang="en-GB" sz="1200" u="sng" dirty="0" smtClean="0">
                <a:hlinkClick r:id="rId4"/>
              </a:rPr>
              <a:t>www</a:t>
            </a:r>
            <a:r>
              <a:rPr lang="el-GR" sz="1200" u="sng" dirty="0" smtClean="0">
                <a:hlinkClick r:id="rId4"/>
              </a:rPr>
              <a:t>.</a:t>
            </a:r>
            <a:r>
              <a:rPr lang="en-GB" sz="1200" u="sng" dirty="0" err="1" smtClean="0">
                <a:hlinkClick r:id="rId4"/>
              </a:rPr>
              <a:t>birdlifecyprus</a:t>
            </a:r>
            <a:r>
              <a:rPr lang="el-GR" sz="1200" u="sng" dirty="0" smtClean="0">
                <a:hlinkClick r:id="rId4"/>
              </a:rPr>
              <a:t>.</a:t>
            </a:r>
            <a:r>
              <a:rPr lang="en-GB" sz="1200" u="sng" dirty="0" smtClean="0">
                <a:hlinkClick r:id="rId4"/>
              </a:rPr>
              <a:t>org</a:t>
            </a:r>
            <a:r>
              <a:rPr lang="el-GR" sz="1200" u="sng" dirty="0" smtClean="0"/>
              <a:t> </a:t>
            </a:r>
            <a:endParaRPr lang="el-GR" baseline="0" dirty="0" smtClean="0"/>
          </a:p>
          <a:p>
            <a:r>
              <a:rPr lang="el-GR" baseline="0" dirty="0" smtClean="0"/>
              <a:t>Ιστοσελίδα Τμήματος </a:t>
            </a:r>
            <a:r>
              <a:rPr lang="el-GR" baseline="0" dirty="0" err="1" smtClean="0"/>
              <a:t>Πριβάλλοντος</a:t>
            </a:r>
            <a:r>
              <a:rPr lang="en-US" baseline="0" dirty="0" smtClean="0"/>
              <a:t>:</a:t>
            </a:r>
            <a:r>
              <a:rPr lang="el-GR" baseline="0" dirty="0" smtClean="0"/>
              <a:t> </a:t>
            </a:r>
            <a:r>
              <a:rPr lang="el-GR" sz="1200" u="sng" dirty="0" smtClean="0">
                <a:hlinkClick r:id="rId5"/>
              </a:rPr>
              <a:t>www.moa.gov.cy/moa/environment/environment.nsf</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Ιστοσελίδα Τμήματος Δασών</a:t>
            </a:r>
            <a:r>
              <a:rPr lang="en-US" baseline="0" dirty="0" smtClean="0"/>
              <a:t>: </a:t>
            </a:r>
            <a:r>
              <a:rPr lang="el-GR" sz="1200" dirty="0" smtClean="0">
                <a:hlinkClick r:id="rId6"/>
              </a:rPr>
              <a:t>http://www.moa.gov.cy/moa/fd/fd.nsf</a:t>
            </a:r>
            <a:endParaRPr lang="el-G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Ιστοσελίδα Κοινοτικού Συμβουλίου </a:t>
            </a:r>
            <a:r>
              <a:rPr lang="el-GR" baseline="0" dirty="0" err="1" smtClean="0"/>
              <a:t>Βορόκληνης</a:t>
            </a:r>
            <a:r>
              <a:rPr lang="el-GR" baseline="0" dirty="0" smtClean="0"/>
              <a:t>: </a:t>
            </a:r>
            <a:r>
              <a:rPr lang="el-GR" sz="1200" u="sng" dirty="0" smtClean="0">
                <a:hlinkClick r:id="rId7"/>
              </a:rPr>
              <a:t>www.voroklini.org</a:t>
            </a:r>
            <a:endParaRPr lang="el-GR" baseline="0" dirty="0" smtClean="0"/>
          </a:p>
          <a:p>
            <a:r>
              <a:rPr lang="el-GR" baseline="0" dirty="0" smtClean="0"/>
              <a:t>Ιστοσελίδα έργου: </a:t>
            </a:r>
            <a:r>
              <a:rPr lang="el-GR" sz="1200" u="sng" dirty="0" smtClean="0">
                <a:hlinkClick r:id="rId8"/>
              </a:rPr>
              <a:t>www.orokliniproject.org</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71</a:t>
            </a:fld>
            <a:endParaRPr lang="el-GR"/>
          </a:p>
        </p:txBody>
      </p:sp>
    </p:spTree>
    <p:extLst>
      <p:ext uri="{BB962C8B-B14F-4D97-AF65-F5344CB8AC3E}">
        <p14:creationId xmlns:p14="http://schemas.microsoft.com/office/powerpoint/2010/main" val="2563393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 της βιοποικιλότητα</a:t>
            </a:r>
          </a:p>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Υπηρεσίες υγιώ</a:t>
            </a:r>
            <a:r>
              <a:rPr lang="el-GR" b="1" baseline="0" dirty="0" smtClean="0"/>
              <a:t>ν οικοσυστημάτων</a:t>
            </a:r>
          </a:p>
          <a:p>
            <a:pPr marL="0" marR="0" indent="0" algn="l" defTabSz="914400" rtl="0" eaLnBrk="1" fontAlgn="auto" latinLnBrk="0" hangingPunct="1">
              <a:lnSpc>
                <a:spcPct val="100000"/>
              </a:lnSpc>
              <a:spcBef>
                <a:spcPts val="0"/>
              </a:spcBef>
              <a:spcAft>
                <a:spcPts val="0"/>
              </a:spcAft>
              <a:buClrTx/>
              <a:buSzTx/>
              <a:buFontTx/>
              <a:buNone/>
              <a:tabLst/>
              <a:defRPr/>
            </a:pPr>
            <a:r>
              <a:rPr lang="el-GR" b="0" dirty="0" smtClean="0"/>
              <a:t>Οι </a:t>
            </a:r>
            <a:r>
              <a:rPr lang="el-GR" b="0" dirty="0" err="1" smtClean="0"/>
              <a:t>οικοσυστημικές</a:t>
            </a:r>
            <a:r>
              <a:rPr lang="el-GR" b="0" dirty="0" smtClean="0"/>
              <a:t> υπηρεσίες είναι οι υπηρεσίες που παρέχονται από τις φυσικές λειτουργίες του οικοσυστήματος και περιλαμβάνουν τον καθαρισμό του αέρα και του νερού. Οικοσυστήματα και δασικές κοινότητες μπορούν να έχουν σημαντικές θετικές επιπτώσεις στις αστικές περιοχές μετριάζοντας τα ακραία καιρικά φαινόμενα και τις επιπτώσεις τους, μειώνοντας τους ρύπους στον αέρα και το νερό, και αποτρέποντας τη διάβρωση και την απορροή </a:t>
            </a:r>
            <a:r>
              <a:rPr lang="el-GR" b="0" dirty="0" err="1" smtClean="0"/>
              <a:t>ομβρίων</a:t>
            </a:r>
            <a:r>
              <a:rPr lang="el-GR" b="0" dirty="0" smtClean="0"/>
              <a:t> υδάτων.</a:t>
            </a:r>
          </a:p>
          <a:p>
            <a:pPr marL="0" marR="0" indent="0" algn="l" defTabSz="914400" rtl="0" eaLnBrk="1" fontAlgn="auto" latinLnBrk="0" hangingPunct="1">
              <a:lnSpc>
                <a:spcPct val="100000"/>
              </a:lnSpc>
              <a:spcBef>
                <a:spcPts val="0"/>
              </a:spcBef>
              <a:spcAft>
                <a:spcPts val="0"/>
              </a:spcAft>
              <a:buClrTx/>
              <a:buSzTx/>
              <a:buFontTx/>
              <a:buNone/>
              <a:tabLst/>
              <a:defRPr/>
            </a:pPr>
            <a:r>
              <a:rPr lang="el-GR" b="0" baseline="0" dirty="0" err="1" smtClean="0"/>
              <a:t>Οικοσυστημικές</a:t>
            </a:r>
            <a:r>
              <a:rPr lang="el-GR" b="0" baseline="0" dirty="0" smtClean="0"/>
              <a:t> υπηρεσίες δέντρων σε οικιστικές περιοχές - </a:t>
            </a:r>
            <a:r>
              <a:rPr lang="en-US" b="0" baseline="0" dirty="0" smtClean="0"/>
              <a:t>http://ruffnermountain.org/conservation/ecosystem-services/</a:t>
            </a:r>
            <a:endParaRPr lang="el-GR" b="0" dirty="0" smtClean="0"/>
          </a:p>
        </p:txBody>
      </p:sp>
      <p:sp>
        <p:nvSpPr>
          <p:cNvPr id="4" name="Slide Number Placeholder 3"/>
          <p:cNvSpPr>
            <a:spLocks noGrp="1"/>
          </p:cNvSpPr>
          <p:nvPr>
            <p:ph type="sldNum" sz="quarter" idx="10"/>
          </p:nvPr>
        </p:nvSpPr>
        <p:spPr/>
        <p:txBody>
          <a:bodyPr/>
          <a:lstStyle/>
          <a:p>
            <a:fld id="{BC20C6C2-FC4F-4C85-8B55-DE58A0461605}" type="slidenum">
              <a:rPr lang="el-GR" smtClean="0"/>
              <a:t>8</a:t>
            </a:fld>
            <a:endParaRPr lang="el-GR"/>
          </a:p>
        </p:txBody>
      </p:sp>
    </p:spTree>
    <p:extLst>
      <p:ext uri="{BB962C8B-B14F-4D97-AF65-F5344CB8AC3E}">
        <p14:creationId xmlns:p14="http://schemas.microsoft.com/office/powerpoint/2010/main" val="2316028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1" dirty="0" smtClean="0"/>
              <a:t>Αξία της βιοποικιλότητας</a:t>
            </a:r>
          </a:p>
          <a:p>
            <a:r>
              <a:rPr lang="el-GR" b="1" dirty="0" smtClean="0"/>
              <a:t>Φωτοσύνθεση</a:t>
            </a:r>
          </a:p>
          <a:p>
            <a:r>
              <a:rPr lang="el-GR" dirty="0" smtClean="0"/>
              <a:t>Μέσα από τη διαδικασία της φωτοσύνθεσης</a:t>
            </a:r>
            <a:r>
              <a:rPr lang="el-GR" baseline="0" dirty="0" smtClean="0"/>
              <a:t> τα φυτά:</a:t>
            </a:r>
          </a:p>
          <a:p>
            <a:r>
              <a:rPr lang="el-GR" baseline="0" dirty="0" smtClean="0"/>
              <a:t>- Μειώνουν την ποσότητα του διοξειδίου του άνθρακα στην ατμόσφαιρα.</a:t>
            </a:r>
          </a:p>
          <a:p>
            <a:r>
              <a:rPr lang="el-GR" baseline="0" dirty="0" smtClean="0"/>
              <a:t>- Απελευθερώνουν στην ατμόσφαιρα οξυγόνο που είναι απαραίτητο για την αναπνοή των οργανισμών.</a:t>
            </a:r>
          </a:p>
          <a:p>
            <a:r>
              <a:rPr lang="el-GR" baseline="0" dirty="0" smtClean="0"/>
              <a:t>- Αναπτύσσονται και αποτελούν πηγή ενέργειας για άλλους οργανισμούς.</a:t>
            </a:r>
            <a:endParaRPr lang="el-GR" dirty="0" smtClean="0"/>
          </a:p>
          <a:p>
            <a:r>
              <a:rPr lang="el-GR" dirty="0" smtClean="0"/>
              <a:t>1. Φωτοσύνθεση - </a:t>
            </a:r>
            <a:r>
              <a:rPr lang="en-US" dirty="0" smtClean="0"/>
              <a:t>http://www.webprodoctors.com/2013/02/photosynthesis.html</a:t>
            </a:r>
            <a:endParaRPr lang="el-GR" dirty="0"/>
          </a:p>
        </p:txBody>
      </p:sp>
      <p:sp>
        <p:nvSpPr>
          <p:cNvPr id="4" name="Slide Number Placeholder 3"/>
          <p:cNvSpPr>
            <a:spLocks noGrp="1"/>
          </p:cNvSpPr>
          <p:nvPr>
            <p:ph type="sldNum" sz="quarter" idx="10"/>
          </p:nvPr>
        </p:nvSpPr>
        <p:spPr/>
        <p:txBody>
          <a:bodyPr/>
          <a:lstStyle/>
          <a:p>
            <a:fld id="{BC20C6C2-FC4F-4C85-8B55-DE58A0461605}" type="slidenum">
              <a:rPr lang="el-GR" smtClean="0"/>
              <a:t>9</a:t>
            </a:fld>
            <a:endParaRPr lang="el-GR"/>
          </a:p>
        </p:txBody>
      </p:sp>
    </p:spTree>
    <p:extLst>
      <p:ext uri="{BB962C8B-B14F-4D97-AF65-F5344CB8AC3E}">
        <p14:creationId xmlns:p14="http://schemas.microsoft.com/office/powerpoint/2010/main" val="13745123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8100392" y="5517232"/>
            <a:ext cx="1043608" cy="1138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pic>
        <p:nvPicPr>
          <p:cNvPr id="1029" name="Picture 5"/>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458" t="14981" r="6159" b="36950"/>
          <a:stretch/>
        </p:blipFill>
        <p:spPr bwMode="auto">
          <a:xfrm>
            <a:off x="0" y="1"/>
            <a:ext cx="9144000" cy="320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708920"/>
            <a:ext cx="7772400" cy="1336387"/>
          </a:xfrm>
        </p:spPr>
        <p:txBody>
          <a:bodyPr>
            <a:normAutofit/>
          </a:bodyPr>
          <a:lstStyle>
            <a:lvl1pPr>
              <a:defRPr sz="4000" b="1">
                <a:solidFill>
                  <a:srgbClr val="00B0F0"/>
                </a:solidFill>
                <a:latin typeface="Century Gothic" pitchFamily="34"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4432737"/>
            <a:ext cx="6400800" cy="697215"/>
          </a:xfrm>
        </p:spPr>
        <p:txBody>
          <a:bodyPr>
            <a:normAutofit/>
          </a:bodyPr>
          <a:lstStyle>
            <a:lvl1pPr marL="0" indent="0" algn="ctr">
              <a:buNone/>
              <a:defRPr sz="3000">
                <a:solidFill>
                  <a:schemeClr val="tx1">
                    <a:tint val="75000"/>
                  </a:schemeClr>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FE677DF4-E7A6-44D5-B103-99AA29164630}" type="datetimeFigureOut">
              <a:rPr lang="en-GB" smtClean="0"/>
              <a:t>10/04/2014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C5BF01-A279-4D31-AB8D-E98C369DF21D}" type="slidenum">
              <a:rPr lang="en-GB" smtClean="0"/>
              <a:t>‹#›</a:t>
            </a:fld>
            <a:endParaRPr lang="en-GB"/>
          </a:p>
        </p:txBody>
      </p:sp>
      <p:sp>
        <p:nvSpPr>
          <p:cNvPr id="7" name="Rectangle 6"/>
          <p:cNvSpPr/>
          <p:nvPr userDrawn="1"/>
        </p:nvSpPr>
        <p:spPr>
          <a:xfrm>
            <a:off x="0" y="6453336"/>
            <a:ext cx="9144000" cy="404664"/>
          </a:xfrm>
          <a:prstGeom prst="rect">
            <a:avLst/>
          </a:prstGeom>
          <a:solidFill>
            <a:srgbClr val="F3C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34870" y="332657"/>
            <a:ext cx="1634951"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459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677DF4-E7A6-44D5-B103-99AA29164630}" type="datetimeFigureOut">
              <a:rPr lang="en-GB" smtClean="0"/>
              <a:t>10/04/2014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2107101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677DF4-E7A6-44D5-B103-99AA29164630}" type="datetimeFigureOut">
              <a:rPr lang="en-GB" smtClean="0"/>
              <a:t>10/04/2014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751336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677DF4-E7A6-44D5-B103-99AA29164630}" type="datetimeFigureOut">
              <a:rPr lang="en-GB" smtClean="0"/>
              <a:t>10/04/2014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2620390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677DF4-E7A6-44D5-B103-99AA29164630}" type="datetimeFigureOut">
              <a:rPr lang="en-GB" smtClean="0"/>
              <a:t>10/04/2014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1297165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677DF4-E7A6-44D5-B103-99AA29164630}" type="datetimeFigureOut">
              <a:rPr lang="en-GB" smtClean="0"/>
              <a:t>10/04/2014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1551630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677DF4-E7A6-44D5-B103-99AA29164630}" type="datetimeFigureOut">
              <a:rPr lang="en-GB" smtClean="0"/>
              <a:t>10/04/2014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4217228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677DF4-E7A6-44D5-B103-99AA29164630}" type="datetimeFigureOut">
              <a:rPr lang="en-GB" smtClean="0"/>
              <a:t>10/04/2014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30247404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77DF4-E7A6-44D5-B103-99AA29164630}" type="datetimeFigureOut">
              <a:rPr lang="en-GB" smtClean="0"/>
              <a:t>10/04/2014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1468521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77DF4-E7A6-44D5-B103-99AA29164630}" type="datetimeFigureOut">
              <a:rPr lang="en-GB" smtClean="0"/>
              <a:t>10/04/2014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930343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77DF4-E7A6-44D5-B103-99AA29164630}" type="datetimeFigureOut">
              <a:rPr lang="en-GB" smtClean="0"/>
              <a:t>10/04/2014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C5BF01-A279-4D31-AB8D-E98C369DF21D}" type="slidenum">
              <a:rPr lang="en-GB" smtClean="0"/>
              <a:t>‹#›</a:t>
            </a:fld>
            <a:endParaRPr lang="en-GB"/>
          </a:p>
        </p:txBody>
      </p:sp>
    </p:spTree>
    <p:extLst>
      <p:ext uri="{BB962C8B-B14F-4D97-AF65-F5344CB8AC3E}">
        <p14:creationId xmlns:p14="http://schemas.microsoft.com/office/powerpoint/2010/main" val="150293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587" t="4088" r="2858" b="80838"/>
          <a:stretch/>
        </p:blipFill>
        <p:spPr bwMode="auto">
          <a:xfrm>
            <a:off x="0" y="0"/>
            <a:ext cx="9144000"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704099"/>
            <a:ext cx="8229600" cy="780685"/>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0423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E677DF4-E7A6-44D5-B103-99AA29164630}" type="datetimeFigureOut">
              <a:rPr lang="en-GB" smtClean="0"/>
              <a:pPr/>
              <a:t>10/04/2014</a:t>
            </a:fld>
            <a:endParaRPr lang="en-GB" dirty="0"/>
          </a:p>
        </p:txBody>
      </p:sp>
      <p:sp>
        <p:nvSpPr>
          <p:cNvPr id="5" name="Footer Placeholder 4"/>
          <p:cNvSpPr>
            <a:spLocks noGrp="1"/>
          </p:cNvSpPr>
          <p:nvPr>
            <p:ph type="ftr" sz="quarter" idx="3"/>
          </p:nvPr>
        </p:nvSpPr>
        <p:spPr>
          <a:xfrm>
            <a:off x="3124200" y="630423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04235"/>
            <a:ext cx="2133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BC5BF01-A279-4D31-AB8D-E98C369DF21D}" type="slidenum">
              <a:rPr lang="en-GB" smtClean="0"/>
              <a:pPr/>
              <a:t>‹#›</a:t>
            </a:fld>
            <a:endParaRPr lang="en-GB"/>
          </a:p>
        </p:txBody>
      </p:sp>
      <p:sp>
        <p:nvSpPr>
          <p:cNvPr id="8" name="Rectangle 7"/>
          <p:cNvSpPr/>
          <p:nvPr userDrawn="1"/>
        </p:nvSpPr>
        <p:spPr>
          <a:xfrm>
            <a:off x="0" y="6655668"/>
            <a:ext cx="9144000" cy="202332"/>
          </a:xfrm>
          <a:prstGeom prst="rect">
            <a:avLst/>
          </a:prstGeom>
          <a:solidFill>
            <a:srgbClr val="F3C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244408" y="5899713"/>
            <a:ext cx="720000" cy="697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191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tif"/><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g"/></Relationships>
</file>

<file path=ppt/slides/_rels/slide12.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71.jpg"/><Relationship Id="rId7"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g"/><Relationship Id="rId4" Type="http://schemas.openxmlformats.org/officeDocument/2006/relationships/image" Target="../media/image72.jpg"/><Relationship Id="rId9" Type="http://schemas.openxmlformats.org/officeDocument/2006/relationships/image" Target="../media/image67.jpg"/></Relationships>
</file>

<file path=ppt/slides/_rels/slide16.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g"/><Relationship Id="rId7"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9.png"/><Relationship Id="rId4" Type="http://schemas.openxmlformats.org/officeDocument/2006/relationships/image" Target="../media/image78.jpeg"/></Relationships>
</file>

<file path=ppt/slides/_rels/slide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g"/></Relationships>
</file>

<file path=ppt/slides/_rels/slide18.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gif"/></Relationships>
</file>

<file path=ppt/slides/_rels/slide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2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7.jpg"/><Relationship Id="rId5" Type="http://schemas.openxmlformats.org/officeDocument/2006/relationships/image" Target="../media/image116.jpeg"/><Relationship Id="rId4" Type="http://schemas.openxmlformats.org/officeDocument/2006/relationships/image" Target="../media/image115.jpe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20.jpeg"/></Relationships>
</file>

<file path=ppt/slides/_rels/slide3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tiff"/></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8.tif"/><Relationship Id="rId7" Type="http://schemas.openxmlformats.org/officeDocument/2006/relationships/image" Target="../media/image130.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4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tif"/></Relationships>
</file>

<file path=ppt/slides/_rels/slide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tif"/><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3" Type="http://schemas.openxmlformats.org/officeDocument/2006/relationships/image" Target="../media/image150.tif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2.tiff"/><Relationship Id="rId4" Type="http://schemas.openxmlformats.org/officeDocument/2006/relationships/image" Target="../media/image151.jpeg"/></Relationships>
</file>

<file path=ppt/slides/_rels/slide4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55.tiff"/><Relationship Id="rId4" Type="http://schemas.openxmlformats.org/officeDocument/2006/relationships/image" Target="../media/image154.jpeg"/></Relationships>
</file>

<file path=ppt/slides/_rels/slide5.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eg"/><Relationship Id="rId3" Type="http://schemas.openxmlformats.org/officeDocument/2006/relationships/image" Target="../media/image26.jpg"/><Relationship Id="rId7" Type="http://schemas.openxmlformats.org/officeDocument/2006/relationships/image" Target="../media/image30.jpg"/><Relationship Id="rId12"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png"/></Relationships>
</file>

<file path=ppt/slides/_rels/slide5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gif"/></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7.jpg"/><Relationship Id="rId5" Type="http://schemas.openxmlformats.org/officeDocument/2006/relationships/image" Target="../media/image166.jpeg"/><Relationship Id="rId4" Type="http://schemas.openxmlformats.org/officeDocument/2006/relationships/image" Target="../media/image165.png"/></Relationships>
</file>

<file path=ppt/slides/_rels/slide5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71.jpg"/><Relationship Id="rId4" Type="http://schemas.openxmlformats.org/officeDocument/2006/relationships/image" Target="../media/image170.jpg"/></Relationships>
</file>

<file path=ppt/slides/_rels/slide58.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73.jpg"/></Relationships>
</file>

<file path=ppt/slides/_rels/slide5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77.jpg"/><Relationship Id="rId5" Type="http://schemas.openxmlformats.org/officeDocument/2006/relationships/image" Target="../media/image176.jpg"/><Relationship Id="rId4" Type="http://schemas.openxmlformats.org/officeDocument/2006/relationships/image" Target="../media/image175.jp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jpeg"/></Relationships>
</file>

<file path=ppt/slides/_rels/slide60.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79.jpg"/></Relationships>
</file>

<file path=ppt/slides/_rels/slide61.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83.jpg"/><Relationship Id="rId4" Type="http://schemas.openxmlformats.org/officeDocument/2006/relationships/image" Target="../media/image182.jpg"/></Relationships>
</file>

<file path=ppt/slides/_rels/slide6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g"/></Relationships>
</file>

<file path=ppt/slides/_rels/slide6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92.png"/></Relationships>
</file>

<file path=ppt/slides/_rels/slide6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 Id="rId9" Type="http://schemas.openxmlformats.org/officeDocument/2006/relationships/image" Target="../media/image200.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0.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9.jpg"/><Relationship Id="rId5" Type="http://schemas.openxmlformats.org/officeDocument/2006/relationships/image" Target="../media/image203.jpg"/><Relationship Id="rId4" Type="http://schemas.openxmlformats.org/officeDocument/2006/relationships/image" Target="../media/image202.jpeg"/></Relationships>
</file>

<file path=ppt/slides/_rels/slide71.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hyperlink" Target="http://www.moa.gov.cy/moa/fd/fd.nsf" TargetMode="External"/><Relationship Id="rId3" Type="http://schemas.openxmlformats.org/officeDocument/2006/relationships/hyperlink" Target="http://www.orokliniproject.org/" TargetMode="External"/><Relationship Id="rId7" Type="http://schemas.openxmlformats.org/officeDocument/2006/relationships/hyperlink" Target="http://www.birdlifecyprus.org/" TargetMode="External"/><Relationship Id="rId12" Type="http://schemas.openxmlformats.org/officeDocument/2006/relationships/image" Target="../media/image204.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hyperlink" Target="http://www.voroklini.org/" TargetMode="External"/><Relationship Id="rId5" Type="http://schemas.openxmlformats.org/officeDocument/2006/relationships/hyperlink" Target="http://www.moi.gov.cy/moi/wildlife/wildlife_new.nsf" TargetMode="External"/><Relationship Id="rId1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8.tif"/><Relationship Id="rId9" Type="http://schemas.openxmlformats.org/officeDocument/2006/relationships/hyperlink" Target="http://www.moa.gov.cy/moa/environment/environment.nsf" TargetMode="External"/><Relationship Id="rId1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752" y="5277478"/>
            <a:ext cx="1827000" cy="252000"/>
          </a:xfrm>
          <a:prstGeom prst="rect">
            <a:avLst/>
          </a:prstGeom>
        </p:spPr>
      </p:pic>
      <p:sp>
        <p:nvSpPr>
          <p:cNvPr id="2" name="Title 1"/>
          <p:cNvSpPr>
            <a:spLocks noGrp="1"/>
          </p:cNvSpPr>
          <p:nvPr>
            <p:ph type="ctrTitle"/>
          </p:nvPr>
        </p:nvSpPr>
        <p:spPr>
          <a:xfrm>
            <a:off x="576672" y="2734540"/>
            <a:ext cx="7990656" cy="1283796"/>
          </a:xfrm>
          <a:effectLst>
            <a:reflection blurRad="6350" stA="50000" endA="300" endPos="55500" dist="101600" dir="5400000" sy="-100000" algn="bl" rotWithShape="0"/>
          </a:effectLst>
        </p:spPr>
        <p:txBody>
          <a:bodyPr>
            <a:noAutofit/>
          </a:bodyPr>
          <a:lstStyle/>
          <a:p>
            <a:r>
              <a:rPr lang="el-GR" sz="5000" dirty="0" smtClean="0"/>
              <a:t> </a:t>
            </a:r>
            <a:br>
              <a:rPr lang="el-GR" sz="5000" dirty="0" smtClean="0"/>
            </a:br>
            <a:r>
              <a:rPr lang="el-GR" sz="5000" dirty="0" smtClean="0"/>
              <a:t>Η ΛΙΜΝΗ </a:t>
            </a:r>
            <a:r>
              <a:rPr lang="el-GR" sz="5000" dirty="0" smtClean="0"/>
              <a:t>ΤΗΣ </a:t>
            </a:r>
            <a:r>
              <a:rPr lang="el-GR" sz="5000" dirty="0" smtClean="0"/>
              <a:t>ΟΡΟΚΛΙΝΗΣ</a:t>
            </a:r>
            <a:endParaRPr lang="en-GB" sz="5000" dirty="0"/>
          </a:p>
        </p:txBody>
      </p:sp>
      <p:sp>
        <p:nvSpPr>
          <p:cNvPr id="5" name="Subtitle 2"/>
          <p:cNvSpPr txBox="1">
            <a:spLocks/>
          </p:cNvSpPr>
          <p:nvPr/>
        </p:nvSpPr>
        <p:spPr>
          <a:xfrm>
            <a:off x="0" y="6053154"/>
            <a:ext cx="9143999" cy="34681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l-GR" sz="800" dirty="0" smtClean="0">
                <a:solidFill>
                  <a:schemeClr val="bg2">
                    <a:lumMod val="25000"/>
                  </a:schemeClr>
                </a:solidFill>
              </a:rPr>
              <a:t>Η παρουσίαση αποτελεί μέρος του εκπαιδευτικού πακέτου «Εκπαιδευτικό υλικό για τη λίμνη της </a:t>
            </a:r>
            <a:r>
              <a:rPr lang="el-GR" sz="800" dirty="0" err="1" smtClean="0">
                <a:solidFill>
                  <a:schemeClr val="bg2">
                    <a:lumMod val="25000"/>
                  </a:schemeClr>
                </a:solidFill>
              </a:rPr>
              <a:t>Ορόκλινης</a:t>
            </a:r>
            <a:r>
              <a:rPr lang="el-GR" sz="800" dirty="0" smtClean="0">
                <a:solidFill>
                  <a:schemeClr val="bg2">
                    <a:lumMod val="25000"/>
                  </a:schemeClr>
                </a:solidFill>
              </a:rPr>
              <a:t>» που ετοιμάστηκε στα πλαίσια του έργου «Αποκατάσταση και Διαχείριση της Ζώνης Ειδικής Προστασίας Λίμνη </a:t>
            </a:r>
            <a:r>
              <a:rPr lang="el-GR" sz="800" dirty="0" err="1" smtClean="0">
                <a:solidFill>
                  <a:schemeClr val="bg2">
                    <a:lumMod val="25000"/>
                  </a:schemeClr>
                </a:solidFill>
              </a:rPr>
              <a:t>Ορόκλινης</a:t>
            </a:r>
            <a:r>
              <a:rPr lang="el-GR" sz="800" dirty="0" smtClean="0">
                <a:solidFill>
                  <a:schemeClr val="bg2">
                    <a:lumMod val="25000"/>
                  </a:schemeClr>
                </a:solidFill>
              </a:rPr>
              <a:t>, Λάρνακα» (</a:t>
            </a:r>
            <a:r>
              <a:rPr lang="en-US" sz="800" dirty="0" smtClean="0">
                <a:solidFill>
                  <a:schemeClr val="bg2">
                    <a:lumMod val="25000"/>
                  </a:schemeClr>
                </a:solidFill>
              </a:rPr>
              <a:t>LIFE10 NAT/CY/000716</a:t>
            </a:r>
            <a:r>
              <a:rPr lang="el-GR" sz="800" dirty="0" smtClean="0">
                <a:solidFill>
                  <a:schemeClr val="bg2">
                    <a:lumMod val="25000"/>
                  </a:schemeClr>
                </a:solidFill>
              </a:rPr>
              <a:t>)</a:t>
            </a:r>
            <a:r>
              <a:rPr lang="en-US" sz="800" dirty="0" smtClean="0">
                <a:solidFill>
                  <a:schemeClr val="bg2">
                    <a:lumMod val="25000"/>
                  </a:schemeClr>
                </a:solidFill>
              </a:rPr>
              <a:t>.</a:t>
            </a:r>
            <a:endParaRPr lang="en-GB" sz="800" dirty="0">
              <a:solidFill>
                <a:schemeClr val="bg2">
                  <a:lumMod val="25000"/>
                </a:schemeClr>
              </a:solidFill>
            </a:endParaRPr>
          </a:p>
        </p:txBody>
      </p:sp>
      <p:pic>
        <p:nvPicPr>
          <p:cNvPr id="1026" name="Picture 2" descr="http://ec.europa.eu/environment/life/toolkit/comtools/resources/images/lif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54" y="1623405"/>
            <a:ext cx="896247"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ec.europa.eu/environment/life/toolkit/comtools/resources/images/natura20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2348" y="1582273"/>
            <a:ext cx="833590" cy="720000"/>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27044" y="2258424"/>
            <a:ext cx="2632298"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l-GR" sz="850" dirty="0" smtClean="0">
                <a:solidFill>
                  <a:schemeClr val="bg2">
                    <a:lumMod val="25000"/>
                  </a:schemeClr>
                </a:solidFill>
              </a:rPr>
              <a:t>Το έργο συγχρηματοδοτείται από </a:t>
            </a:r>
            <a:r>
              <a:rPr lang="el-GR" sz="850" dirty="0">
                <a:solidFill>
                  <a:schemeClr val="bg2">
                    <a:lumMod val="25000"/>
                  </a:schemeClr>
                </a:solidFill>
              </a:rPr>
              <a:t>τ</a:t>
            </a:r>
            <a:r>
              <a:rPr lang="el-GR" sz="850" dirty="0" smtClean="0">
                <a:solidFill>
                  <a:schemeClr val="bg2">
                    <a:lumMod val="25000"/>
                  </a:schemeClr>
                </a:solidFill>
              </a:rPr>
              <a:t>ο Πρόγραμμα </a:t>
            </a:r>
            <a:r>
              <a:rPr lang="en-US" sz="850" dirty="0" smtClean="0">
                <a:solidFill>
                  <a:schemeClr val="bg2">
                    <a:lumMod val="25000"/>
                  </a:schemeClr>
                </a:solidFill>
              </a:rPr>
              <a:t>LIFE+</a:t>
            </a:r>
            <a:r>
              <a:rPr lang="el-GR" sz="850" dirty="0" smtClean="0">
                <a:solidFill>
                  <a:schemeClr val="bg2">
                    <a:lumMod val="25000"/>
                  </a:schemeClr>
                </a:solidFill>
              </a:rPr>
              <a:t> της Ευρωπαϊκής Ένωσης.</a:t>
            </a:r>
            <a:endParaRPr lang="en-GB" sz="850" dirty="0">
              <a:solidFill>
                <a:schemeClr val="bg2">
                  <a:lumMod val="25000"/>
                </a:schemeClr>
              </a:solidFill>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0861" y="5414466"/>
            <a:ext cx="435798" cy="4680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4870" y="5414466"/>
            <a:ext cx="591212" cy="4320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4293" y="5299519"/>
            <a:ext cx="656814" cy="648000"/>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88104" y="5353519"/>
            <a:ext cx="463258" cy="540000"/>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75777" y="5423831"/>
            <a:ext cx="720000" cy="399375"/>
          </a:xfrm>
          <a:prstGeom prst="rect">
            <a:avLst/>
          </a:prstGeom>
        </p:spPr>
      </p:pic>
      <p:sp>
        <p:nvSpPr>
          <p:cNvPr id="13" name="Subtitle 2"/>
          <p:cNvSpPr txBox="1">
            <a:spLocks/>
          </p:cNvSpPr>
          <p:nvPr/>
        </p:nvSpPr>
        <p:spPr>
          <a:xfrm>
            <a:off x="4759088" y="5157192"/>
            <a:ext cx="2632298"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l-GR" sz="850" dirty="0" smtClean="0">
                <a:solidFill>
                  <a:schemeClr val="bg2">
                    <a:lumMod val="25000"/>
                  </a:schemeClr>
                </a:solidFill>
              </a:rPr>
              <a:t>Φορείς υλοποίησης έργου:</a:t>
            </a:r>
            <a:endParaRPr lang="en-GB" sz="850" dirty="0">
              <a:solidFill>
                <a:schemeClr val="bg2">
                  <a:lumMod val="25000"/>
                </a:schemeClr>
              </a:solidFill>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465" y="5485594"/>
            <a:ext cx="1179574" cy="360000"/>
          </a:xfrm>
          <a:prstGeom prst="rect">
            <a:avLst/>
          </a:prstGeom>
        </p:spPr>
      </p:pic>
    </p:spTree>
    <p:extLst>
      <p:ext uri="{BB962C8B-B14F-4D97-AF65-F5344CB8AC3E}">
        <p14:creationId xmlns:p14="http://schemas.microsoft.com/office/powerpoint/2010/main" val="1862287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72"/>
          <a:stretch/>
        </p:blipFill>
        <p:spPr>
          <a:xfrm>
            <a:off x="3563528" y="4145354"/>
            <a:ext cx="3027003" cy="2229798"/>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4145354"/>
            <a:ext cx="3024336" cy="2229798"/>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528" y="1667020"/>
            <a:ext cx="3027003" cy="230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1667020"/>
            <a:ext cx="3024336" cy="230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3" name="Group 2"/>
          <p:cNvGrpSpPr/>
          <p:nvPr/>
        </p:nvGrpSpPr>
        <p:grpSpPr>
          <a:xfrm>
            <a:off x="6444208" y="1789263"/>
            <a:ext cx="2656264" cy="3738337"/>
            <a:chOff x="6444208" y="1789263"/>
            <a:chExt cx="2656264" cy="3738337"/>
          </a:xfrm>
        </p:grpSpPr>
        <p:sp>
          <p:nvSpPr>
            <p:cNvPr id="11" name="Oval 10"/>
            <p:cNvSpPr/>
            <p:nvPr/>
          </p:nvSpPr>
          <p:spPr>
            <a:xfrm>
              <a:off x="6444208" y="1943649"/>
              <a:ext cx="2656264" cy="342956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itle 1"/>
            <p:cNvSpPr txBox="1">
              <a:spLocks/>
            </p:cNvSpPr>
            <p:nvPr/>
          </p:nvSpPr>
          <p:spPr>
            <a:xfrm>
              <a:off x="6517370" y="1789263"/>
              <a:ext cx="2509940" cy="373833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smtClean="0">
                  <a:solidFill>
                    <a:schemeClr val="tx1"/>
                  </a:solidFill>
                </a:rPr>
                <a:t> </a:t>
              </a:r>
              <a:r>
                <a:rPr lang="el-GR" sz="1800" dirty="0" smtClean="0">
                  <a:solidFill>
                    <a:schemeClr val="tx1"/>
                  </a:solidFill>
                </a:rPr>
                <a:t>Την τροφή</a:t>
              </a:r>
            </a:p>
            <a:p>
              <a:r>
                <a:rPr lang="el-GR" sz="1800" dirty="0" smtClean="0">
                  <a:solidFill>
                    <a:schemeClr val="tx1"/>
                  </a:solidFill>
                </a:rPr>
                <a:t>μας την </a:t>
              </a:r>
            </a:p>
            <a:p>
              <a:r>
                <a:rPr lang="el-GR" sz="1800" dirty="0" smtClean="0">
                  <a:solidFill>
                    <a:schemeClr val="tx1"/>
                  </a:solidFill>
                </a:rPr>
                <a:t>προσφέρει </a:t>
              </a:r>
              <a:endParaRPr lang="en-US" sz="1800" dirty="0" smtClean="0">
                <a:solidFill>
                  <a:schemeClr val="tx1"/>
                </a:solidFill>
              </a:endParaRPr>
            </a:p>
            <a:p>
              <a:r>
                <a:rPr lang="el-GR" sz="1800" dirty="0" smtClean="0">
                  <a:solidFill>
                    <a:schemeClr val="tx1"/>
                  </a:solidFill>
                </a:rPr>
                <a:t>η βιοποικιλότητα.</a:t>
              </a:r>
              <a:endParaRPr lang="el-GR" sz="1800" b="0" dirty="0">
                <a:solidFill>
                  <a:schemeClr val="tx1"/>
                </a:solidFill>
              </a:endParaRPr>
            </a:p>
          </p:txBody>
        </p:sp>
      </p:grpSp>
      <p:sp>
        <p:nvSpPr>
          <p:cNvPr id="13"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Τροφή</a:t>
            </a:r>
          </a:p>
        </p:txBody>
      </p:sp>
      <p:sp>
        <p:nvSpPr>
          <p:cNvPr id="15"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325309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96" y="1657233"/>
            <a:ext cx="3240000" cy="2349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4" name="Group 3"/>
          <p:cNvGrpSpPr/>
          <p:nvPr/>
        </p:nvGrpSpPr>
        <p:grpSpPr>
          <a:xfrm>
            <a:off x="3851920" y="1627654"/>
            <a:ext cx="4803923" cy="1808036"/>
            <a:chOff x="3851920" y="1627654"/>
            <a:chExt cx="4803923" cy="180803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843" y="1627654"/>
              <a:ext cx="1800000" cy="1808036"/>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3" name="Group 2"/>
            <p:cNvGrpSpPr/>
            <p:nvPr/>
          </p:nvGrpSpPr>
          <p:grpSpPr>
            <a:xfrm>
              <a:off x="3851920" y="2060848"/>
              <a:ext cx="2808312" cy="607917"/>
              <a:chOff x="3851920" y="2060848"/>
              <a:chExt cx="2808312" cy="607917"/>
            </a:xfrm>
          </p:grpSpPr>
          <p:cxnSp>
            <p:nvCxnSpPr>
              <p:cNvPr id="36" name="Straight Arrow Connector 35"/>
              <p:cNvCxnSpPr/>
              <p:nvPr/>
            </p:nvCxnSpPr>
            <p:spPr>
              <a:xfrm>
                <a:off x="3851920" y="2624736"/>
                <a:ext cx="2808312" cy="0"/>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sp>
            <p:nvSpPr>
              <p:cNvPr id="44" name="Title 1"/>
              <p:cNvSpPr txBox="1">
                <a:spLocks/>
              </p:cNvSpPr>
              <p:nvPr/>
            </p:nvSpPr>
            <p:spPr>
              <a:xfrm>
                <a:off x="3851920" y="2060848"/>
                <a:ext cx="2639207" cy="60791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Μουσικά όργανα</a:t>
                </a:r>
                <a:endParaRPr lang="el-GR" sz="1800" b="0" dirty="0">
                  <a:solidFill>
                    <a:schemeClr val="tx1"/>
                  </a:solidFill>
                </a:endParaRPr>
              </a:p>
            </p:txBody>
          </p:sp>
        </p:grpSp>
      </p:grpSp>
      <p:grpSp>
        <p:nvGrpSpPr>
          <p:cNvPr id="5" name="Group 4"/>
          <p:cNvGrpSpPr/>
          <p:nvPr/>
        </p:nvGrpSpPr>
        <p:grpSpPr>
          <a:xfrm>
            <a:off x="3851920" y="3284984"/>
            <a:ext cx="4803923" cy="1663375"/>
            <a:chOff x="3851920" y="3284984"/>
            <a:chExt cx="4803923" cy="1663375"/>
          </a:xfrm>
        </p:grpSpPr>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855843" y="3598359"/>
              <a:ext cx="1800000" cy="135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cxnSp>
          <p:nvCxnSpPr>
            <p:cNvPr id="35" name="Straight Arrow Connector 34"/>
            <p:cNvCxnSpPr/>
            <p:nvPr/>
          </p:nvCxnSpPr>
          <p:spPr>
            <a:xfrm>
              <a:off x="3851920" y="3844732"/>
              <a:ext cx="2808312" cy="48169"/>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sp>
          <p:nvSpPr>
            <p:cNvPr id="45" name="Title 1"/>
            <p:cNvSpPr txBox="1">
              <a:spLocks/>
            </p:cNvSpPr>
            <p:nvPr/>
          </p:nvSpPr>
          <p:spPr>
            <a:xfrm>
              <a:off x="3923928" y="3284984"/>
              <a:ext cx="2418973" cy="60791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Γραφική ύλη</a:t>
              </a:r>
              <a:endParaRPr lang="el-GR" sz="1800" b="0" dirty="0">
                <a:solidFill>
                  <a:schemeClr val="tx1"/>
                </a:solidFill>
              </a:endParaRPr>
            </a:p>
          </p:txBody>
        </p:sp>
      </p:grpSp>
      <p:grpSp>
        <p:nvGrpSpPr>
          <p:cNvPr id="6" name="Group 5"/>
          <p:cNvGrpSpPr/>
          <p:nvPr/>
        </p:nvGrpSpPr>
        <p:grpSpPr>
          <a:xfrm>
            <a:off x="3470325" y="4044371"/>
            <a:ext cx="3360067" cy="2453697"/>
            <a:chOff x="3470325" y="4044371"/>
            <a:chExt cx="3360067" cy="2453697"/>
          </a:xfrm>
        </p:grpSpPr>
        <p:pic>
          <p:nvPicPr>
            <p:cNvPr id="7" name="Picture 6"/>
            <p:cNvPicPr>
              <a:picLocks/>
            </p:cNvPicPr>
            <p:nvPr/>
          </p:nvPicPr>
          <p:blipFill rotWithShape="1">
            <a:blip r:embed="rId6" cstate="print">
              <a:extLst>
                <a:ext uri="{28A0092B-C50C-407E-A947-70E740481C1C}">
                  <a14:useLocalDpi xmlns:a14="http://schemas.microsoft.com/office/drawing/2010/main" val="0"/>
                </a:ext>
              </a:extLst>
            </a:blip>
            <a:srcRect b="7201"/>
            <a:stretch/>
          </p:blipFill>
          <p:spPr>
            <a:xfrm>
              <a:off x="5030392" y="5148068"/>
              <a:ext cx="1800000" cy="135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cxnSp>
          <p:nvCxnSpPr>
            <p:cNvPr id="33" name="Straight Arrow Connector 32"/>
            <p:cNvCxnSpPr/>
            <p:nvPr/>
          </p:nvCxnSpPr>
          <p:spPr>
            <a:xfrm>
              <a:off x="3851920" y="4196853"/>
              <a:ext cx="1584176" cy="770152"/>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sp>
          <p:nvSpPr>
            <p:cNvPr id="46" name="Title 1"/>
            <p:cNvSpPr txBox="1">
              <a:spLocks/>
            </p:cNvSpPr>
            <p:nvPr/>
          </p:nvSpPr>
          <p:spPr>
            <a:xfrm rot="1571529">
              <a:off x="3470325" y="4044371"/>
              <a:ext cx="2418973" cy="60791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Παιχνίδια</a:t>
              </a:r>
              <a:endParaRPr lang="el-GR" sz="1800" b="0" dirty="0">
                <a:solidFill>
                  <a:schemeClr val="tx1"/>
                </a:solidFill>
              </a:endParaRPr>
            </a:p>
          </p:txBody>
        </p:sp>
      </p:grpSp>
      <p:grpSp>
        <p:nvGrpSpPr>
          <p:cNvPr id="12" name="Group 11"/>
          <p:cNvGrpSpPr/>
          <p:nvPr/>
        </p:nvGrpSpPr>
        <p:grpSpPr>
          <a:xfrm>
            <a:off x="1720979" y="4242204"/>
            <a:ext cx="2792065" cy="2255864"/>
            <a:chOff x="1720979" y="4242204"/>
            <a:chExt cx="2792065" cy="2255864"/>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13044" y="5148068"/>
              <a:ext cx="1800000" cy="135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cxnSp>
          <p:nvCxnSpPr>
            <p:cNvPr id="41" name="Straight Arrow Connector 40"/>
            <p:cNvCxnSpPr/>
            <p:nvPr/>
          </p:nvCxnSpPr>
          <p:spPr>
            <a:xfrm>
              <a:off x="3524647" y="4365104"/>
              <a:ext cx="0" cy="559489"/>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sp>
          <p:nvSpPr>
            <p:cNvPr id="48" name="Title 1"/>
            <p:cNvSpPr txBox="1">
              <a:spLocks/>
            </p:cNvSpPr>
            <p:nvPr/>
          </p:nvSpPr>
          <p:spPr>
            <a:xfrm>
              <a:off x="1720979" y="4242204"/>
              <a:ext cx="2418973" cy="60791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Έπιπλα</a:t>
              </a:r>
              <a:endParaRPr lang="el-GR" sz="1800" b="0" dirty="0">
                <a:solidFill>
                  <a:schemeClr val="tx1"/>
                </a:solidFill>
              </a:endParaRPr>
            </a:p>
          </p:txBody>
        </p:sp>
      </p:grpSp>
      <p:grpSp>
        <p:nvGrpSpPr>
          <p:cNvPr id="13" name="Group 12"/>
          <p:cNvGrpSpPr/>
          <p:nvPr/>
        </p:nvGrpSpPr>
        <p:grpSpPr>
          <a:xfrm>
            <a:off x="-332563" y="4261243"/>
            <a:ext cx="2528259" cy="2242835"/>
            <a:chOff x="-332563" y="4261243"/>
            <a:chExt cx="2528259" cy="2242835"/>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5696" y="5154078"/>
              <a:ext cx="1800000" cy="135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cxnSp>
          <p:nvCxnSpPr>
            <p:cNvPr id="29" name="Straight Arrow Connector 28"/>
            <p:cNvCxnSpPr/>
            <p:nvPr/>
          </p:nvCxnSpPr>
          <p:spPr>
            <a:xfrm>
              <a:off x="1331640" y="4365104"/>
              <a:ext cx="0" cy="559489"/>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sp>
          <p:nvSpPr>
            <p:cNvPr id="49" name="Title 1"/>
            <p:cNvSpPr txBox="1">
              <a:spLocks/>
            </p:cNvSpPr>
            <p:nvPr/>
          </p:nvSpPr>
          <p:spPr>
            <a:xfrm>
              <a:off x="-332563" y="4261243"/>
              <a:ext cx="2418973" cy="60791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Σπίτια</a:t>
              </a:r>
              <a:endParaRPr lang="el-GR" sz="1800" b="0" dirty="0">
                <a:solidFill>
                  <a:schemeClr val="tx1"/>
                </a:solidFill>
              </a:endParaRPr>
            </a:p>
          </p:txBody>
        </p:sp>
      </p:grpSp>
      <p:sp>
        <p:nvSpPr>
          <p:cNvPr id="22"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Ξυλεία</a:t>
            </a:r>
          </a:p>
        </p:txBody>
      </p:sp>
      <p:sp>
        <p:nvSpPr>
          <p:cNvPr id="24"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683531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2680" y="1555036"/>
            <a:ext cx="2448000" cy="4990240"/>
            <a:chOff x="292680" y="1555036"/>
            <a:chExt cx="2448000" cy="4990240"/>
          </a:xfrm>
        </p:grpSpPr>
        <p:cxnSp>
          <p:nvCxnSpPr>
            <p:cNvPr id="16" name="Straight Arrow Connector 15"/>
            <p:cNvCxnSpPr/>
            <p:nvPr/>
          </p:nvCxnSpPr>
          <p:spPr>
            <a:xfrm>
              <a:off x="1475656" y="4365104"/>
              <a:ext cx="0" cy="288000"/>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92680" y="1555036"/>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92680" y="4709276"/>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439081" y="3395725"/>
              <a:ext cx="2058903" cy="132864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Προϊόντα από βαμβάκι.</a:t>
              </a:r>
              <a:endParaRPr lang="el-GR" sz="1800" b="0" dirty="0">
                <a:solidFill>
                  <a:schemeClr val="tx1"/>
                </a:solidFill>
              </a:endParaRPr>
            </a:p>
          </p:txBody>
        </p:sp>
        <p:cxnSp>
          <p:nvCxnSpPr>
            <p:cNvPr id="22" name="Straight Connector 21"/>
            <p:cNvCxnSpPr/>
            <p:nvPr/>
          </p:nvCxnSpPr>
          <p:spPr>
            <a:xfrm>
              <a:off x="1475656" y="3429000"/>
              <a:ext cx="0" cy="360000"/>
            </a:xfrm>
            <a:prstGeom prst="line">
              <a:avLst/>
            </a:prstGeom>
            <a:ln w="38100">
              <a:solidFill>
                <a:srgbClr val="F3CC30"/>
              </a:solidFill>
            </a:ln>
          </p:spPr>
          <p:style>
            <a:lnRef idx="1">
              <a:schemeClr val="accent1"/>
            </a:lnRef>
            <a:fillRef idx="0">
              <a:schemeClr val="accent1"/>
            </a:fillRef>
            <a:effectRef idx="0">
              <a:schemeClr val="accent1"/>
            </a:effectRef>
            <a:fontRef idx="minor">
              <a:schemeClr val="tx1"/>
            </a:fontRef>
          </p:style>
        </p:cxnSp>
      </p:grpSp>
      <p:sp>
        <p:nvSpPr>
          <p:cNvPr id="2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Ρουχισμός</a:t>
            </a:r>
          </a:p>
        </p:txBody>
      </p:sp>
      <p:grpSp>
        <p:nvGrpSpPr>
          <p:cNvPr id="5" name="Group 4"/>
          <p:cNvGrpSpPr/>
          <p:nvPr/>
        </p:nvGrpSpPr>
        <p:grpSpPr>
          <a:xfrm>
            <a:off x="5716147" y="1544630"/>
            <a:ext cx="2448000" cy="4999470"/>
            <a:chOff x="5716147" y="1544630"/>
            <a:chExt cx="2448000" cy="4999470"/>
          </a:xfrm>
        </p:grpSpPr>
        <p:pic>
          <p:nvPicPr>
            <p:cNvPr id="7" name="Picture 6"/>
            <p:cNvPicPr>
              <a:picLocks/>
            </p:cNvPicPr>
            <p:nvPr/>
          </p:nvPicPr>
          <p:blipFill>
            <a:blip r:embed="rId5">
              <a:extLst>
                <a:ext uri="{28A0092B-C50C-407E-A947-70E740481C1C}">
                  <a14:useLocalDpi xmlns:a14="http://schemas.microsoft.com/office/drawing/2010/main" val="0"/>
                </a:ext>
              </a:extLst>
            </a:blip>
            <a:stretch>
              <a:fillRect/>
            </a:stretch>
          </p:blipFill>
          <p:spPr>
            <a:xfrm>
              <a:off x="5716147" y="1544630"/>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9" name="Picture 8"/>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716147" y="4708100"/>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5" name="Title 1"/>
            <p:cNvSpPr txBox="1">
              <a:spLocks/>
            </p:cNvSpPr>
            <p:nvPr/>
          </p:nvSpPr>
          <p:spPr>
            <a:xfrm>
              <a:off x="5907313" y="3380630"/>
              <a:ext cx="2058903" cy="132864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Προϊόντα από μαλλί.</a:t>
              </a:r>
              <a:endParaRPr lang="el-GR" sz="1800" b="0" dirty="0">
                <a:solidFill>
                  <a:schemeClr val="tx1"/>
                </a:solidFill>
              </a:endParaRPr>
            </a:p>
          </p:txBody>
        </p:sp>
        <p:cxnSp>
          <p:nvCxnSpPr>
            <p:cNvPr id="27" name="Straight Arrow Connector 26"/>
            <p:cNvCxnSpPr/>
            <p:nvPr/>
          </p:nvCxnSpPr>
          <p:spPr>
            <a:xfrm>
              <a:off x="6933024" y="4365104"/>
              <a:ext cx="0" cy="288000"/>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33024" y="3447668"/>
              <a:ext cx="0" cy="360000"/>
            </a:xfrm>
            <a:prstGeom prst="line">
              <a:avLst/>
            </a:prstGeom>
            <a:ln w="38100">
              <a:solidFill>
                <a:srgbClr val="F3CC30"/>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2998876" y="1551313"/>
            <a:ext cx="2448000" cy="4992787"/>
            <a:chOff x="2998876" y="1551313"/>
            <a:chExt cx="2448000" cy="4992787"/>
          </a:xfrm>
        </p:grpSpPr>
        <p:pic>
          <p:nvPicPr>
            <p:cNvPr id="13" name="Picture 12"/>
            <p:cNvPicPr>
              <a:picLocks/>
            </p:cNvPicPr>
            <p:nvPr/>
          </p:nvPicPr>
          <p:blipFill>
            <a:blip r:embed="rId7">
              <a:extLst>
                <a:ext uri="{28A0092B-C50C-407E-A947-70E740481C1C}">
                  <a14:useLocalDpi xmlns:a14="http://schemas.microsoft.com/office/drawing/2010/main" val="0"/>
                </a:ext>
              </a:extLst>
            </a:blip>
            <a:stretch>
              <a:fillRect/>
            </a:stretch>
          </p:blipFill>
          <p:spPr>
            <a:xfrm>
              <a:off x="2998876" y="4708100"/>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3124648" y="3380630"/>
              <a:ext cx="2058903" cy="132864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  </a:t>
              </a:r>
              <a:r>
                <a:rPr lang="el-GR" sz="1800" dirty="0" smtClean="0">
                  <a:solidFill>
                    <a:schemeClr val="tx1"/>
                  </a:solidFill>
                </a:rPr>
                <a:t>Προϊόντα από μετάξι.</a:t>
              </a:r>
            </a:p>
          </p:txBody>
        </p:sp>
        <p:pic>
          <p:nvPicPr>
            <p:cNvPr id="26" name="Picture 25"/>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2998876" y="1551313"/>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cxnSp>
          <p:nvCxnSpPr>
            <p:cNvPr id="29" name="Straight Arrow Connector 28"/>
            <p:cNvCxnSpPr/>
            <p:nvPr/>
          </p:nvCxnSpPr>
          <p:spPr>
            <a:xfrm>
              <a:off x="4139952" y="4373504"/>
              <a:ext cx="0" cy="288000"/>
            </a:xfrm>
            <a:prstGeom prst="straightConnector1">
              <a:avLst/>
            </a:prstGeom>
            <a:ln w="38100">
              <a:solidFill>
                <a:srgbClr val="F3CC3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139952" y="3437400"/>
              <a:ext cx="0" cy="360000"/>
            </a:xfrm>
            <a:prstGeom prst="line">
              <a:avLst/>
            </a:prstGeom>
            <a:ln w="38100">
              <a:solidFill>
                <a:srgbClr val="F3CC30"/>
              </a:solidFill>
            </a:ln>
          </p:spPr>
          <p:style>
            <a:lnRef idx="1">
              <a:schemeClr val="accent1"/>
            </a:lnRef>
            <a:fillRef idx="0">
              <a:schemeClr val="accent1"/>
            </a:fillRef>
            <a:effectRef idx="0">
              <a:schemeClr val="accent1"/>
            </a:effectRef>
            <a:fontRef idx="minor">
              <a:schemeClr val="tx1"/>
            </a:fontRef>
          </p:style>
        </p:cxnSp>
      </p:grpSp>
      <p:sp>
        <p:nvSpPr>
          <p:cNvPr id="23"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4927608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72" y="1628800"/>
            <a:ext cx="4860000" cy="486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5094480" y="1628800"/>
            <a:ext cx="4012989" cy="4392488"/>
            <a:chOff x="5094480" y="1628800"/>
            <a:chExt cx="4012989" cy="4392488"/>
          </a:xfrm>
        </p:grpSpPr>
        <p:sp>
          <p:nvSpPr>
            <p:cNvPr id="7" name="Title 1"/>
            <p:cNvSpPr txBox="1">
              <a:spLocks/>
            </p:cNvSpPr>
            <p:nvPr/>
          </p:nvSpPr>
          <p:spPr>
            <a:xfrm>
              <a:off x="5094480" y="1628800"/>
              <a:ext cx="3960439" cy="4392488"/>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spcAft>
                  <a:spcPts val="600"/>
                </a:spcAft>
              </a:pPr>
              <a:r>
                <a:rPr lang="el-GR" sz="2400" dirty="0" smtClean="0">
                  <a:solidFill>
                    <a:schemeClr val="tx1"/>
                  </a:solidFill>
                </a:rPr>
                <a:t>  </a:t>
              </a:r>
              <a:r>
                <a:rPr lang="el-GR" sz="1800" b="0" dirty="0">
                  <a:ln w="12700" cmpd="sng">
                    <a:solidFill>
                      <a:schemeClr val="tx1">
                        <a:lumMod val="95000"/>
                        <a:lumOff val="5000"/>
                      </a:schemeClr>
                    </a:solidFill>
                    <a:prstDash val="solid"/>
                  </a:ln>
                  <a:solidFill>
                    <a:schemeClr val="tx1"/>
                  </a:solidFill>
                </a:rPr>
                <a:t>Κάποια φυτά χρησιμοποιούνται:</a:t>
              </a:r>
            </a:p>
            <a:p>
              <a:pPr>
                <a:spcAft>
                  <a:spcPts val="600"/>
                </a:spcAft>
              </a:pPr>
              <a:r>
                <a:rPr lang="el-GR" sz="1800" b="0" dirty="0">
                  <a:ln w="12700" cmpd="sng">
                    <a:solidFill>
                      <a:schemeClr val="tx1">
                        <a:lumMod val="95000"/>
                        <a:lumOff val="5000"/>
                      </a:schemeClr>
                    </a:solidFill>
                    <a:prstDash val="solid"/>
                  </a:ln>
                  <a:solidFill>
                    <a:schemeClr val="tx1"/>
                  </a:solidFill>
                </a:rPr>
                <a:t>     </a:t>
              </a:r>
              <a:r>
                <a:rPr lang="el-GR" sz="1800" b="0" dirty="0">
                  <a:ln w="12700" cmpd="sng">
                    <a:solidFill>
                      <a:srgbClr val="FFC000"/>
                    </a:solidFill>
                    <a:prstDash val="solid"/>
                  </a:ln>
                  <a:solidFill>
                    <a:srgbClr val="F3CC30"/>
                  </a:solidFill>
                </a:rPr>
                <a:t> - </a:t>
              </a:r>
              <a:r>
                <a:rPr lang="el-GR" sz="1800" b="0" dirty="0">
                  <a:ln w="12700" cmpd="sng">
                    <a:solidFill>
                      <a:schemeClr val="tx1">
                        <a:lumMod val="95000"/>
                        <a:lumOff val="5000"/>
                      </a:schemeClr>
                    </a:solidFill>
                    <a:prstDash val="solid"/>
                  </a:ln>
                  <a:solidFill>
                    <a:schemeClr val="tx1"/>
                  </a:solidFill>
                </a:rPr>
                <a:t>για παραγωγή φαρμάκων</a:t>
              </a:r>
            </a:p>
            <a:p>
              <a:r>
                <a:rPr lang="el-GR" sz="1800" b="0" dirty="0">
                  <a:ln w="12700" cmpd="sng">
                    <a:solidFill>
                      <a:srgbClr val="FFC000"/>
                    </a:solidFill>
                    <a:prstDash val="solid"/>
                  </a:ln>
                  <a:solidFill>
                    <a:srgbClr val="F3CC30"/>
                  </a:solidFill>
                </a:rPr>
                <a:t>-</a:t>
              </a:r>
              <a:r>
                <a:rPr lang="el-GR" sz="1800" b="0" dirty="0">
                  <a:ln w="12700" cmpd="sng">
                    <a:solidFill>
                      <a:schemeClr val="tx1">
                        <a:lumMod val="95000"/>
                        <a:lumOff val="5000"/>
                      </a:schemeClr>
                    </a:solidFill>
                    <a:prstDash val="solid"/>
                  </a:ln>
                  <a:solidFill>
                    <a:schemeClr val="tx1"/>
                  </a:solidFill>
                </a:rPr>
                <a:t> ως βότανα.</a:t>
              </a:r>
            </a:p>
          </p:txBody>
        </p:sp>
        <p:sp>
          <p:nvSpPr>
            <p:cNvPr id="8" name="Oval 7"/>
            <p:cNvSpPr/>
            <p:nvPr/>
          </p:nvSpPr>
          <p:spPr>
            <a:xfrm>
              <a:off x="5272622" y="1988840"/>
              <a:ext cx="3834847" cy="3537063"/>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Φαρμακευτική</a:t>
            </a:r>
          </a:p>
        </p:txBody>
      </p:sp>
      <p:sp>
        <p:nvSpPr>
          <p:cNvPr id="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457904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04942" y="4132168"/>
            <a:ext cx="7855729" cy="2259566"/>
            <a:chOff x="304942" y="4132168"/>
            <a:chExt cx="7855729" cy="2259566"/>
          </a:xfrm>
        </p:grpSpPr>
        <p:grpSp>
          <p:nvGrpSpPr>
            <p:cNvPr id="18" name="Group 17"/>
            <p:cNvGrpSpPr/>
            <p:nvPr/>
          </p:nvGrpSpPr>
          <p:grpSpPr>
            <a:xfrm>
              <a:off x="3004255" y="4132168"/>
              <a:ext cx="2576622" cy="2259566"/>
              <a:chOff x="3004255" y="4132168"/>
              <a:chExt cx="2576622" cy="2259566"/>
            </a:xfrm>
          </p:grpSpPr>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3163" t="7698" r="2826" b="6292"/>
              <a:stretch/>
            </p:blipFill>
            <p:spPr>
              <a:xfrm>
                <a:off x="3004255" y="4132168"/>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3054738" y="5989154"/>
                <a:ext cx="2526139" cy="4025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b="0" dirty="0">
                    <a:ln w="12700" cmpd="sng">
                      <a:solidFill>
                        <a:srgbClr val="FFC000"/>
                      </a:solidFill>
                      <a:prstDash val="solid"/>
                    </a:ln>
                    <a:solidFill>
                      <a:srgbClr val="FFC000"/>
                    </a:solidFill>
                  </a:rPr>
                  <a:t>Φυσικά</a:t>
                </a:r>
                <a:r>
                  <a:rPr lang="el-GR" sz="1800" dirty="0" smtClean="0">
                    <a:solidFill>
                      <a:srgbClr val="F3CC30"/>
                    </a:solidFill>
                  </a:rPr>
                  <a:t> χρώματα</a:t>
                </a:r>
                <a:endParaRPr lang="el-GR" sz="1800" dirty="0">
                  <a:solidFill>
                    <a:srgbClr val="F3CC30"/>
                  </a:solidFill>
                </a:endParaRPr>
              </a:p>
            </p:txBody>
          </p:sp>
        </p:grpSp>
        <p:grpSp>
          <p:nvGrpSpPr>
            <p:cNvPr id="16" name="Group 15"/>
            <p:cNvGrpSpPr/>
            <p:nvPr/>
          </p:nvGrpSpPr>
          <p:grpSpPr>
            <a:xfrm>
              <a:off x="304942" y="4132462"/>
              <a:ext cx="2448000" cy="2238286"/>
              <a:chOff x="304942" y="4132462"/>
              <a:chExt cx="2448000" cy="2238286"/>
            </a:xfrm>
          </p:grpSpPr>
          <p:pic>
            <p:nvPicPr>
              <p:cNvPr id="6" name="Picture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04942" y="4132462"/>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333969" y="5968168"/>
                <a:ext cx="2418973" cy="4025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b="0" dirty="0">
                    <a:ln w="12700" cmpd="sng">
                      <a:solidFill>
                        <a:srgbClr val="FFC000"/>
                      </a:solidFill>
                      <a:prstDash val="solid"/>
                    </a:ln>
                    <a:solidFill>
                      <a:srgbClr val="FFC000"/>
                    </a:solidFill>
                  </a:rPr>
                  <a:t>Καουτσούκ</a:t>
                </a:r>
              </a:p>
            </p:txBody>
          </p:sp>
        </p:grpSp>
        <p:grpSp>
          <p:nvGrpSpPr>
            <p:cNvPr id="19" name="Group 18"/>
            <p:cNvGrpSpPr/>
            <p:nvPr/>
          </p:nvGrpSpPr>
          <p:grpSpPr>
            <a:xfrm>
              <a:off x="5712671" y="4132168"/>
              <a:ext cx="2448000" cy="2229514"/>
              <a:chOff x="5712671" y="4132168"/>
              <a:chExt cx="2448000" cy="2229514"/>
            </a:xfrm>
          </p:grpSpPr>
          <p:pic>
            <p:nvPicPr>
              <p:cNvPr id="10" name="Picture 9"/>
              <p:cNvPicPr>
                <a:picLocks/>
              </p:cNvPicPr>
              <p:nvPr/>
            </p:nvPicPr>
            <p:blipFill>
              <a:blip r:embed="rId5">
                <a:extLst>
                  <a:ext uri="{28A0092B-C50C-407E-A947-70E740481C1C}">
                    <a14:useLocalDpi xmlns:a14="http://schemas.microsoft.com/office/drawing/2010/main" val="0"/>
                  </a:ext>
                </a:extLst>
              </a:blip>
              <a:stretch>
                <a:fillRect/>
              </a:stretch>
            </p:blipFill>
            <p:spPr>
              <a:xfrm>
                <a:off x="5712671" y="4132168"/>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5" name="Title 1"/>
              <p:cNvSpPr txBox="1">
                <a:spLocks/>
              </p:cNvSpPr>
              <p:nvPr/>
            </p:nvSpPr>
            <p:spPr>
              <a:xfrm>
                <a:off x="5735824" y="5959102"/>
                <a:ext cx="2418973" cy="402580"/>
              </a:xfrm>
              <a:prstGeom prst="rect">
                <a:avLst/>
              </a:prstGeom>
              <a:effectLst/>
            </p:spPr>
            <p:txBody>
              <a:bodyPr vert="horz" lIns="91440" tIns="45720" rIns="91440" bIns="45720" rtlCol="0" anchor="ctr">
                <a:noAutofit/>
              </a:bodyPr>
              <a:lstStyle>
                <a:defPPr>
                  <a:defRPr lang="en-US"/>
                </a:defPPr>
                <a:lvl1pPr algn="ctr">
                  <a:spcBef>
                    <a:spcPct val="0"/>
                  </a:spcBef>
                  <a:buNone/>
                  <a:defRPr b="0">
                    <a:ln w="12700" cmpd="sng">
                      <a:solidFill>
                        <a:srgbClr val="FFC000"/>
                      </a:solidFill>
                      <a:prstDash val="solid"/>
                    </a:ln>
                    <a:solidFill>
                      <a:srgbClr val="FFC000"/>
                    </a:solidFill>
                    <a:latin typeface="Century Gothic" pitchFamily="34" charset="0"/>
                    <a:ea typeface="+mj-ea"/>
                    <a:cs typeface="+mj-cs"/>
                  </a:defRPr>
                </a:lvl1pPr>
              </a:lstStyle>
              <a:p>
                <a:r>
                  <a:rPr lang="el-GR" dirty="0"/>
                  <a:t>Ρητίνη</a:t>
                </a:r>
              </a:p>
            </p:txBody>
          </p:sp>
        </p:grpSp>
      </p:grpSp>
      <p:grpSp>
        <p:nvGrpSpPr>
          <p:cNvPr id="20" name="Group 19"/>
          <p:cNvGrpSpPr/>
          <p:nvPr/>
        </p:nvGrpSpPr>
        <p:grpSpPr>
          <a:xfrm>
            <a:off x="304942" y="1561240"/>
            <a:ext cx="7855729" cy="2310644"/>
            <a:chOff x="304942" y="1561240"/>
            <a:chExt cx="7855729" cy="2310644"/>
          </a:xfrm>
        </p:grpSpPr>
        <p:grpSp>
          <p:nvGrpSpPr>
            <p:cNvPr id="3" name="Group 2"/>
            <p:cNvGrpSpPr/>
            <p:nvPr/>
          </p:nvGrpSpPr>
          <p:grpSpPr>
            <a:xfrm>
              <a:off x="304942" y="1571734"/>
              <a:ext cx="2448000" cy="2230517"/>
              <a:chOff x="304942" y="1571734"/>
              <a:chExt cx="2448000" cy="2230517"/>
            </a:xfrm>
          </p:grpSpPr>
          <p:pic>
            <p:nvPicPr>
              <p:cNvPr id="2" name="Picture 1"/>
              <p:cNvPicPr>
                <a:picLocks/>
              </p:cNvPicPr>
              <p:nvPr/>
            </p:nvPicPr>
            <p:blipFill>
              <a:blip r:embed="rId6">
                <a:extLst>
                  <a:ext uri="{28A0092B-C50C-407E-A947-70E740481C1C}">
                    <a14:useLocalDpi xmlns:a14="http://schemas.microsoft.com/office/drawing/2010/main" val="0"/>
                  </a:ext>
                </a:extLst>
              </a:blip>
              <a:stretch>
                <a:fillRect/>
              </a:stretch>
            </p:blipFill>
            <p:spPr>
              <a:xfrm>
                <a:off x="304942" y="1571734"/>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324865" y="3399671"/>
                <a:ext cx="2418973" cy="4025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b="0" dirty="0">
                    <a:ln w="12700" cmpd="sng">
                      <a:solidFill>
                        <a:srgbClr val="FFC000"/>
                      </a:solidFill>
                      <a:prstDash val="solid"/>
                    </a:ln>
                    <a:solidFill>
                      <a:srgbClr val="FFC000"/>
                    </a:solidFill>
                  </a:rPr>
                  <a:t>Πετρέλαιο</a:t>
                </a:r>
              </a:p>
            </p:txBody>
          </p:sp>
        </p:grpSp>
        <p:grpSp>
          <p:nvGrpSpPr>
            <p:cNvPr id="4" name="Group 3"/>
            <p:cNvGrpSpPr/>
            <p:nvPr/>
          </p:nvGrpSpPr>
          <p:grpSpPr>
            <a:xfrm>
              <a:off x="3018768" y="1561240"/>
              <a:ext cx="2448000" cy="2310644"/>
              <a:chOff x="3018768" y="1561240"/>
              <a:chExt cx="2448000" cy="2310644"/>
            </a:xfrm>
          </p:grpSpPr>
          <p:pic>
            <p:nvPicPr>
              <p:cNvPr id="9" name="Content Placeholder 3"/>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018768" y="1561240"/>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3" name="Title 1"/>
              <p:cNvSpPr txBox="1">
                <a:spLocks/>
              </p:cNvSpPr>
              <p:nvPr/>
            </p:nvSpPr>
            <p:spPr>
              <a:xfrm>
                <a:off x="3018768" y="3317923"/>
                <a:ext cx="2418973" cy="553961"/>
              </a:xfrm>
              <a:prstGeom prst="rect">
                <a:avLst/>
              </a:prstGeom>
              <a:effectLst/>
            </p:spPr>
            <p:txBody>
              <a:bodyPr vert="horz" lIns="91440" tIns="45720" rIns="91440" bIns="45720" rtlCol="0" anchor="ctr">
                <a:noAutofit/>
              </a:bodyPr>
              <a:lstStyle>
                <a:defPPr>
                  <a:defRPr lang="en-US"/>
                </a:defPPr>
                <a:lvl1pPr algn="ctr">
                  <a:spcBef>
                    <a:spcPct val="0"/>
                  </a:spcBef>
                  <a:buNone/>
                  <a:defRPr b="0">
                    <a:ln w="12700" cmpd="sng">
                      <a:solidFill>
                        <a:srgbClr val="FFC000"/>
                      </a:solidFill>
                      <a:prstDash val="solid"/>
                    </a:ln>
                    <a:solidFill>
                      <a:srgbClr val="FFC000"/>
                    </a:solidFill>
                    <a:latin typeface="Century Gothic" pitchFamily="34" charset="0"/>
                    <a:ea typeface="+mj-ea"/>
                    <a:cs typeface="+mj-cs"/>
                  </a:defRPr>
                </a:lvl1pPr>
              </a:lstStyle>
              <a:p>
                <a:r>
                  <a:rPr lang="el-GR" dirty="0"/>
                  <a:t>Φελλός</a:t>
                </a:r>
              </a:p>
            </p:txBody>
          </p:sp>
        </p:grpSp>
        <p:grpSp>
          <p:nvGrpSpPr>
            <p:cNvPr id="5" name="Group 4"/>
            <p:cNvGrpSpPr/>
            <p:nvPr/>
          </p:nvGrpSpPr>
          <p:grpSpPr>
            <a:xfrm>
              <a:off x="5712671" y="1561240"/>
              <a:ext cx="2448000" cy="2296524"/>
              <a:chOff x="5712671" y="1561240"/>
              <a:chExt cx="2448000" cy="2296524"/>
            </a:xfrm>
          </p:grpSpPr>
          <p:pic>
            <p:nvPicPr>
              <p:cNvPr id="8" name="Picture 7"/>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712671" y="1561240"/>
                <a:ext cx="2448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7" name="Title 1"/>
              <p:cNvSpPr txBox="1">
                <a:spLocks/>
              </p:cNvSpPr>
              <p:nvPr/>
            </p:nvSpPr>
            <p:spPr>
              <a:xfrm>
                <a:off x="5735823" y="3332041"/>
                <a:ext cx="2418973" cy="525723"/>
              </a:xfrm>
              <a:prstGeom prst="rect">
                <a:avLst/>
              </a:prstGeom>
              <a:effectLst/>
            </p:spPr>
            <p:txBody>
              <a:bodyPr vert="horz" lIns="91440" tIns="45720" rIns="91440" bIns="45720" rtlCol="0" anchor="ctr">
                <a:noAutofit/>
              </a:bodyPr>
              <a:lstStyle>
                <a:defPPr>
                  <a:defRPr lang="en-US"/>
                </a:defPPr>
                <a:lvl1pPr algn="ctr">
                  <a:spcBef>
                    <a:spcPct val="0"/>
                  </a:spcBef>
                  <a:buNone/>
                  <a:defRPr b="0">
                    <a:ln w="12700" cmpd="sng">
                      <a:solidFill>
                        <a:srgbClr val="FFC000"/>
                      </a:solidFill>
                      <a:prstDash val="solid"/>
                    </a:ln>
                    <a:solidFill>
                      <a:srgbClr val="FFC000"/>
                    </a:solidFill>
                    <a:latin typeface="Century Gothic" pitchFamily="34" charset="0"/>
                    <a:ea typeface="+mj-ea"/>
                    <a:cs typeface="+mj-cs"/>
                  </a:defRPr>
                </a:lvl1pPr>
              </a:lstStyle>
              <a:p>
                <a:r>
                  <a:rPr lang="el-GR" dirty="0"/>
                  <a:t>Αρώματα</a:t>
                </a:r>
              </a:p>
            </p:txBody>
          </p:sp>
        </p:grpSp>
      </p:grpSp>
      <p:sp>
        <p:nvSpPr>
          <p:cNvPr id="22"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defPPr>
              <a:defRPr lang="en-US"/>
            </a:defPPr>
            <a:lvl1pPr>
              <a:spcBef>
                <a:spcPct val="0"/>
              </a:spcBef>
              <a:buNone/>
              <a:defRPr sz="2400" b="1">
                <a:solidFill>
                  <a:srgbClr val="92D050"/>
                </a:solidFill>
                <a:latin typeface="Century Gothic" pitchFamily="34" charset="0"/>
                <a:ea typeface="+mj-ea"/>
                <a:cs typeface="+mj-cs"/>
              </a:defRPr>
            </a:lvl1pPr>
          </a:lstStyle>
          <a:p>
            <a:r>
              <a:rPr lang="el-GR" dirty="0"/>
              <a:t>Βιομηχανικά προϊόντα</a:t>
            </a:r>
          </a:p>
        </p:txBody>
      </p:sp>
      <p:sp>
        <p:nvSpPr>
          <p:cNvPr id="23"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72545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1520" y="1632994"/>
            <a:ext cx="6480720" cy="2052000"/>
            <a:chOff x="251520" y="1632994"/>
            <a:chExt cx="6480720" cy="2052000"/>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4680240" y="1632994"/>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2469760" y="1632994"/>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0" name="Picture 9"/>
            <p:cNvPicPr>
              <a:picLocks/>
            </p:cNvPicPr>
            <p:nvPr/>
          </p:nvPicPr>
          <p:blipFill>
            <a:blip r:embed="rId5">
              <a:extLst>
                <a:ext uri="{28A0092B-C50C-407E-A947-70E740481C1C}">
                  <a14:useLocalDpi xmlns:a14="http://schemas.microsoft.com/office/drawing/2010/main" val="0"/>
                </a:ext>
              </a:extLst>
            </a:blip>
            <a:stretch>
              <a:fillRect/>
            </a:stretch>
          </p:blipFill>
          <p:spPr>
            <a:xfrm>
              <a:off x="251520" y="1632994"/>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5" name="Group 4"/>
          <p:cNvGrpSpPr/>
          <p:nvPr/>
        </p:nvGrpSpPr>
        <p:grpSpPr>
          <a:xfrm>
            <a:off x="251520" y="4225282"/>
            <a:ext cx="6480720" cy="2052000"/>
            <a:chOff x="251520" y="4225282"/>
            <a:chExt cx="6480720" cy="2052000"/>
          </a:xfrm>
        </p:grpSpPr>
        <p:pic>
          <p:nvPicPr>
            <p:cNvPr id="8" name="Picture 7"/>
            <p:cNvPicPr>
              <a:picLocks/>
            </p:cNvPicPr>
            <p:nvPr/>
          </p:nvPicPr>
          <p:blipFill>
            <a:blip r:embed="rId6">
              <a:extLst>
                <a:ext uri="{28A0092B-C50C-407E-A947-70E740481C1C}">
                  <a14:useLocalDpi xmlns:a14="http://schemas.microsoft.com/office/drawing/2010/main" val="0"/>
                </a:ext>
              </a:extLst>
            </a:blip>
            <a:stretch>
              <a:fillRect/>
            </a:stretch>
          </p:blipFill>
          <p:spPr>
            <a:xfrm>
              <a:off x="4680240" y="422528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1" name="Picture 10"/>
            <p:cNvPicPr>
              <a:picLocks/>
            </p:cNvPicPr>
            <p:nvPr/>
          </p:nvPicPr>
          <p:blipFill rotWithShape="1">
            <a:blip r:embed="rId7" cstate="print">
              <a:extLst>
                <a:ext uri="{28A0092B-C50C-407E-A947-70E740481C1C}">
                  <a14:useLocalDpi xmlns:a14="http://schemas.microsoft.com/office/drawing/2010/main" val="0"/>
                </a:ext>
              </a:extLst>
            </a:blip>
            <a:srcRect t="16860" b="11131"/>
            <a:stretch/>
          </p:blipFill>
          <p:spPr>
            <a:xfrm>
              <a:off x="2469760" y="422528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2" name="Picture 11"/>
            <p:cNvPicPr>
              <a:picLocks/>
            </p:cNvPicPr>
            <p:nvPr/>
          </p:nvPicPr>
          <p:blipFill>
            <a:blip r:embed="rId8">
              <a:extLst>
                <a:ext uri="{28A0092B-C50C-407E-A947-70E740481C1C}">
                  <a14:useLocalDpi xmlns:a14="http://schemas.microsoft.com/office/drawing/2010/main" val="0"/>
                </a:ext>
              </a:extLst>
            </a:blip>
            <a:stretch>
              <a:fillRect/>
            </a:stretch>
          </p:blipFill>
          <p:spPr>
            <a:xfrm>
              <a:off x="251520" y="422528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15" name="Group 14"/>
          <p:cNvGrpSpPr/>
          <p:nvPr/>
        </p:nvGrpSpPr>
        <p:grpSpPr>
          <a:xfrm>
            <a:off x="6683246" y="1632994"/>
            <a:ext cx="2418973" cy="4166191"/>
            <a:chOff x="6683246" y="1632994"/>
            <a:chExt cx="2418973" cy="4166191"/>
          </a:xfrm>
        </p:grpSpPr>
        <p:pic>
          <p:nvPicPr>
            <p:cNvPr id="2" name="Picture 1"/>
            <p:cNvPicPr>
              <a:picLocks/>
            </p:cNvPicPr>
            <p:nvPr/>
          </p:nvPicPr>
          <p:blipFill>
            <a:blip r:embed="rId9">
              <a:extLst>
                <a:ext uri="{28A0092B-C50C-407E-A947-70E740481C1C}">
                  <a14:useLocalDpi xmlns:a14="http://schemas.microsoft.com/office/drawing/2010/main" val="0"/>
                </a:ext>
              </a:extLst>
            </a:blip>
            <a:stretch>
              <a:fillRect/>
            </a:stretch>
          </p:blipFill>
          <p:spPr>
            <a:xfrm>
              <a:off x="6999914" y="1632994"/>
              <a:ext cx="1836000" cy="18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4" name="Group 3"/>
            <p:cNvGrpSpPr/>
            <p:nvPr/>
          </p:nvGrpSpPr>
          <p:grpSpPr>
            <a:xfrm>
              <a:off x="6683246" y="2348880"/>
              <a:ext cx="2418973" cy="3450305"/>
              <a:chOff x="6683246" y="2272678"/>
              <a:chExt cx="2418973" cy="3450305"/>
            </a:xfrm>
          </p:grpSpPr>
          <p:sp>
            <p:nvSpPr>
              <p:cNvPr id="13" name="Title 1"/>
              <p:cNvSpPr txBox="1">
                <a:spLocks/>
              </p:cNvSpPr>
              <p:nvPr/>
            </p:nvSpPr>
            <p:spPr>
              <a:xfrm>
                <a:off x="6683246" y="2272678"/>
                <a:ext cx="2418973" cy="345030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smtClean="0">
                    <a:solidFill>
                      <a:schemeClr val="tx1"/>
                    </a:solidFill>
                  </a:rPr>
                  <a:t> </a:t>
                </a:r>
                <a:r>
                  <a:rPr lang="el-GR" sz="1800" b="0" dirty="0" smtClean="0">
                    <a:ln w="12700" cmpd="sng">
                      <a:solidFill>
                        <a:schemeClr val="tx1">
                          <a:lumMod val="95000"/>
                          <a:lumOff val="5000"/>
                        </a:schemeClr>
                      </a:solidFill>
                      <a:prstDash val="solid"/>
                    </a:ln>
                    <a:solidFill>
                      <a:schemeClr val="tx1"/>
                    </a:solidFill>
                  </a:rPr>
                  <a:t>Προϊόντα </a:t>
                </a:r>
                <a:endParaRPr lang="el-GR" sz="1800" b="0" dirty="0">
                  <a:ln w="12700" cmpd="sng">
                    <a:solidFill>
                      <a:schemeClr val="tx1">
                        <a:lumMod val="95000"/>
                        <a:lumOff val="5000"/>
                      </a:schemeClr>
                    </a:solidFill>
                    <a:prstDash val="solid"/>
                  </a:ln>
                  <a:solidFill>
                    <a:schemeClr val="tx1"/>
                  </a:solidFill>
                </a:endParaRPr>
              </a:p>
              <a:p>
                <a:r>
                  <a:rPr lang="el-GR" sz="1800" b="0" dirty="0">
                    <a:ln w="12700" cmpd="sng">
                      <a:solidFill>
                        <a:schemeClr val="tx1">
                          <a:lumMod val="95000"/>
                          <a:lumOff val="5000"/>
                        </a:schemeClr>
                      </a:solidFill>
                      <a:prstDash val="solid"/>
                    </a:ln>
                    <a:solidFill>
                      <a:schemeClr val="tx1"/>
                    </a:solidFill>
                  </a:rPr>
                  <a:t>από τη </a:t>
                </a:r>
              </a:p>
              <a:p>
                <a:r>
                  <a:rPr lang="el-GR" sz="1800" b="0" dirty="0">
                    <a:ln w="12700" cmpd="sng">
                      <a:solidFill>
                        <a:schemeClr val="tx1">
                          <a:lumMod val="95000"/>
                          <a:lumOff val="5000"/>
                        </a:schemeClr>
                      </a:solidFill>
                      <a:prstDash val="solid"/>
                    </a:ln>
                    <a:solidFill>
                      <a:schemeClr val="tx1"/>
                    </a:solidFill>
                  </a:rPr>
                  <a:t>ρητίνη </a:t>
                </a:r>
                <a:endParaRPr lang="el-GR" sz="1800" b="0" dirty="0" smtClean="0">
                  <a:ln w="12700" cmpd="sng">
                    <a:solidFill>
                      <a:schemeClr val="tx1">
                        <a:lumMod val="95000"/>
                        <a:lumOff val="5000"/>
                      </a:schemeClr>
                    </a:solidFill>
                    <a:prstDash val="solid"/>
                  </a:ln>
                  <a:solidFill>
                    <a:schemeClr val="tx1"/>
                  </a:solidFill>
                </a:endParaRPr>
              </a:p>
              <a:p>
                <a:r>
                  <a:rPr lang="el-GR" sz="1800" b="0" dirty="0" smtClean="0">
                    <a:ln w="12700" cmpd="sng">
                      <a:solidFill>
                        <a:schemeClr val="tx1">
                          <a:lumMod val="95000"/>
                          <a:lumOff val="5000"/>
                        </a:schemeClr>
                      </a:solidFill>
                      <a:prstDash val="solid"/>
                    </a:ln>
                    <a:solidFill>
                      <a:schemeClr val="tx1"/>
                    </a:solidFill>
                  </a:rPr>
                  <a:t>των </a:t>
                </a:r>
                <a:r>
                  <a:rPr lang="el-GR" sz="1800" b="0" dirty="0">
                    <a:ln w="12700" cmpd="sng">
                      <a:solidFill>
                        <a:schemeClr val="tx1">
                          <a:lumMod val="95000"/>
                          <a:lumOff val="5000"/>
                        </a:schemeClr>
                      </a:solidFill>
                      <a:prstDash val="solid"/>
                    </a:ln>
                    <a:solidFill>
                      <a:schemeClr val="tx1"/>
                    </a:solidFill>
                  </a:rPr>
                  <a:t>δέντρων.</a:t>
                </a:r>
              </a:p>
            </p:txBody>
          </p:sp>
          <p:sp>
            <p:nvSpPr>
              <p:cNvPr id="14" name="Oval 13"/>
              <p:cNvSpPr/>
              <p:nvPr/>
            </p:nvSpPr>
            <p:spPr>
              <a:xfrm>
                <a:off x="6890720" y="3265720"/>
                <a:ext cx="2025793" cy="1728193"/>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18"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defPPr>
              <a:defRPr lang="en-US"/>
            </a:defPPr>
            <a:lvl1pPr>
              <a:spcBef>
                <a:spcPct val="0"/>
              </a:spcBef>
              <a:buNone/>
              <a:defRPr sz="2400" b="1">
                <a:solidFill>
                  <a:srgbClr val="92D050"/>
                </a:solidFill>
                <a:latin typeface="Century Gothic" pitchFamily="34" charset="0"/>
                <a:ea typeface="+mj-ea"/>
                <a:cs typeface="+mj-cs"/>
              </a:defRPr>
            </a:lvl1pPr>
          </a:lstStyle>
          <a:p>
            <a:r>
              <a:rPr lang="el-GR" dirty="0"/>
              <a:t>Βιομηχανικά προϊόντα - ρητίνη</a:t>
            </a:r>
          </a:p>
        </p:txBody>
      </p:sp>
      <p:sp>
        <p:nvSpPr>
          <p:cNvPr id="1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7054047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Βιομηχανικά προϊόντα - φελλός</a:t>
            </a:r>
          </a:p>
        </p:txBody>
      </p:sp>
      <p:grpSp>
        <p:nvGrpSpPr>
          <p:cNvPr id="3" name="Group 2"/>
          <p:cNvGrpSpPr/>
          <p:nvPr/>
        </p:nvGrpSpPr>
        <p:grpSpPr>
          <a:xfrm>
            <a:off x="292680" y="1675858"/>
            <a:ext cx="4891128" cy="4835175"/>
            <a:chOff x="292680" y="1675858"/>
            <a:chExt cx="4891128" cy="4835175"/>
          </a:xfrm>
        </p:grpSpPr>
        <p:pic>
          <p:nvPicPr>
            <p:cNvPr id="9" name="Picture 8"/>
            <p:cNvPicPr>
              <a:picLocks/>
            </p:cNvPicPr>
            <p:nvPr/>
          </p:nvPicPr>
          <p:blipFill>
            <a:blip r:embed="rId3">
              <a:extLst>
                <a:ext uri="{28A0092B-C50C-407E-A947-70E740481C1C}">
                  <a14:useLocalDpi xmlns:a14="http://schemas.microsoft.com/office/drawing/2010/main" val="0"/>
                </a:ext>
              </a:extLst>
            </a:blip>
            <a:stretch>
              <a:fillRect/>
            </a:stretch>
          </p:blipFill>
          <p:spPr>
            <a:xfrm>
              <a:off x="292680" y="1675858"/>
              <a:ext cx="2340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0" name="Picture 9"/>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843808" y="4171033"/>
              <a:ext cx="2340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5" name="Group 4"/>
          <p:cNvGrpSpPr/>
          <p:nvPr/>
        </p:nvGrpSpPr>
        <p:grpSpPr>
          <a:xfrm>
            <a:off x="292680" y="1675858"/>
            <a:ext cx="4891128" cy="4835175"/>
            <a:chOff x="292680" y="1675858"/>
            <a:chExt cx="4891128" cy="4835175"/>
          </a:xfrm>
        </p:grpSpPr>
        <p:pic>
          <p:nvPicPr>
            <p:cNvPr id="11" name="Picture 10"/>
            <p:cNvPicPr>
              <a:picLocks/>
            </p:cNvPicPr>
            <p:nvPr/>
          </p:nvPicPr>
          <p:blipFill>
            <a:blip r:embed="rId5">
              <a:extLst>
                <a:ext uri="{BEBA8EAE-BF5A-486C-A8C5-ECC9F3942E4B}">
                  <a14:imgProps xmlns:a14="http://schemas.microsoft.com/office/drawing/2010/main">
                    <a14:imgLayer r:embed="rId6">
                      <a14:imgEffect>
                        <a14:backgroundRemoval t="3590" b="94359" l="5897" r="96667">
                          <a14:foregroundMark x1="37179" y1="3590" x2="37179" y2="3590"/>
                          <a14:foregroundMark x1="72564" y1="20769" x2="72564" y2="20769"/>
                          <a14:foregroundMark x1="85897" y1="35897" x2="85897" y2="35897"/>
                          <a14:foregroundMark x1="96923" y1="45128" x2="96923" y2="45128"/>
                          <a14:foregroundMark x1="83846" y1="66923" x2="83846" y2="66923"/>
                          <a14:foregroundMark x1="48205" y1="94359" x2="48205" y2="94359"/>
                          <a14:foregroundMark x1="26154" y1="74103" x2="26154" y2="74103"/>
                          <a14:foregroundMark x1="5897" y1="45128" x2="5897" y2="45128"/>
                        </a14:backgroundRemoval>
                      </a14:imgEffect>
                    </a14:imgLayer>
                  </a14:imgProps>
                </a:ext>
                <a:ext uri="{28A0092B-C50C-407E-A947-70E740481C1C}">
                  <a14:useLocalDpi xmlns:a14="http://schemas.microsoft.com/office/drawing/2010/main" val="0"/>
                </a:ext>
              </a:extLst>
            </a:blip>
            <a:stretch>
              <a:fillRect/>
            </a:stretch>
          </p:blipFill>
          <p:spPr>
            <a:xfrm>
              <a:off x="292680" y="4171033"/>
              <a:ext cx="2340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2" name="Picture 11"/>
            <p:cNvPicPr>
              <a:picLocks/>
            </p:cNvPicPr>
            <p:nvPr/>
          </p:nvPicPr>
          <p:blipFill>
            <a:blip r:embed="rId7">
              <a:extLst>
                <a:ext uri="{28A0092B-C50C-407E-A947-70E740481C1C}">
                  <a14:useLocalDpi xmlns:a14="http://schemas.microsoft.com/office/drawing/2010/main" val="0"/>
                </a:ext>
              </a:extLst>
            </a:blip>
            <a:stretch>
              <a:fillRect/>
            </a:stretch>
          </p:blipFill>
          <p:spPr>
            <a:xfrm>
              <a:off x="2843808" y="1675858"/>
              <a:ext cx="2340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4" name="Group 3"/>
          <p:cNvGrpSpPr/>
          <p:nvPr/>
        </p:nvGrpSpPr>
        <p:grpSpPr>
          <a:xfrm>
            <a:off x="5644310" y="1675858"/>
            <a:ext cx="2789482" cy="4405079"/>
            <a:chOff x="5644310" y="1675858"/>
            <a:chExt cx="2789482" cy="4405079"/>
          </a:xfrm>
        </p:grpSpPr>
        <p:pic>
          <p:nvPicPr>
            <p:cNvPr id="19" name="Content Placeholder 3"/>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6140778" y="1675858"/>
              <a:ext cx="1980000" cy="19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5644310" y="2630632"/>
              <a:ext cx="2789482" cy="3450305"/>
              <a:chOff x="5644310" y="2630632"/>
              <a:chExt cx="2789482" cy="3450305"/>
            </a:xfrm>
          </p:grpSpPr>
          <p:sp>
            <p:nvSpPr>
              <p:cNvPr id="20" name="Title 1"/>
              <p:cNvSpPr txBox="1">
                <a:spLocks/>
              </p:cNvSpPr>
              <p:nvPr/>
            </p:nvSpPr>
            <p:spPr>
              <a:xfrm>
                <a:off x="5910611" y="2630632"/>
                <a:ext cx="2256877" cy="345030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smtClean="0">
                    <a:solidFill>
                      <a:schemeClr val="tx1"/>
                    </a:solidFill>
                  </a:rPr>
                  <a:t> </a:t>
                </a:r>
                <a:r>
                  <a:rPr lang="el-GR" sz="1800" b="0" dirty="0">
                    <a:ln w="12700" cmpd="sng">
                      <a:solidFill>
                        <a:schemeClr val="tx1">
                          <a:lumMod val="95000"/>
                          <a:lumOff val="5000"/>
                        </a:schemeClr>
                      </a:solidFill>
                      <a:prstDash val="solid"/>
                    </a:ln>
                    <a:solidFill>
                      <a:schemeClr val="tx1"/>
                    </a:solidFill>
                  </a:rPr>
                  <a:t>Προϊόντα </a:t>
                </a:r>
              </a:p>
              <a:p>
                <a:r>
                  <a:rPr lang="el-GR" sz="1800" b="0" dirty="0">
                    <a:ln w="12700" cmpd="sng">
                      <a:solidFill>
                        <a:schemeClr val="tx1">
                          <a:lumMod val="95000"/>
                          <a:lumOff val="5000"/>
                        </a:schemeClr>
                      </a:solidFill>
                      <a:prstDash val="solid"/>
                    </a:ln>
                    <a:solidFill>
                      <a:schemeClr val="tx1"/>
                    </a:solidFill>
                  </a:rPr>
                  <a:t>από τον </a:t>
                </a:r>
              </a:p>
              <a:p>
                <a:r>
                  <a:rPr lang="el-GR" sz="1800" b="0" dirty="0">
                    <a:ln w="12700" cmpd="sng">
                      <a:solidFill>
                        <a:schemeClr val="tx1">
                          <a:lumMod val="95000"/>
                          <a:lumOff val="5000"/>
                        </a:schemeClr>
                      </a:solidFill>
                      <a:prstDash val="solid"/>
                    </a:ln>
                    <a:solidFill>
                      <a:schemeClr val="tx1"/>
                    </a:solidFill>
                  </a:rPr>
                  <a:t>φελλό </a:t>
                </a:r>
              </a:p>
              <a:p>
                <a:r>
                  <a:rPr lang="el-GR" sz="1800" b="0" dirty="0">
                    <a:ln w="12700" cmpd="sng">
                      <a:solidFill>
                        <a:schemeClr val="tx1">
                          <a:lumMod val="95000"/>
                          <a:lumOff val="5000"/>
                        </a:schemeClr>
                      </a:solidFill>
                      <a:prstDash val="solid"/>
                    </a:ln>
                    <a:solidFill>
                      <a:schemeClr val="tx1"/>
                    </a:solidFill>
                  </a:rPr>
                  <a:t>των δέντρων.</a:t>
                </a:r>
              </a:p>
            </p:txBody>
          </p:sp>
          <p:sp>
            <p:nvSpPr>
              <p:cNvPr id="21" name="Oval 20"/>
              <p:cNvSpPr/>
              <p:nvPr/>
            </p:nvSpPr>
            <p:spPr>
              <a:xfrm rot="16200000">
                <a:off x="5973581" y="2961442"/>
                <a:ext cx="2130939" cy="278948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sp>
        <p:nvSpPr>
          <p:cNvPr id="15"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522109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Αναψυχή</a:t>
            </a:r>
          </a:p>
        </p:txBody>
      </p:sp>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55640" y="4130302"/>
            <a:ext cx="3600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16" name="Group 15"/>
          <p:cNvGrpSpPr/>
          <p:nvPr/>
        </p:nvGrpSpPr>
        <p:grpSpPr>
          <a:xfrm>
            <a:off x="527895" y="1564584"/>
            <a:ext cx="3727745" cy="2478674"/>
            <a:chOff x="527895" y="1564584"/>
            <a:chExt cx="3727745" cy="2478674"/>
          </a:xfrm>
        </p:grpSpPr>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55640" y="1564584"/>
              <a:ext cx="3600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3" name="Title 1"/>
            <p:cNvSpPr txBox="1">
              <a:spLocks/>
            </p:cNvSpPr>
            <p:nvPr/>
          </p:nvSpPr>
          <p:spPr>
            <a:xfrm>
              <a:off x="527895" y="3589745"/>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N. A</a:t>
              </a:r>
              <a:r>
                <a:rPr lang="el-GR" sz="1000" dirty="0" err="1" smtClean="0">
                  <a:solidFill>
                    <a:schemeClr val="bg1"/>
                  </a:solidFill>
                </a:rPr>
                <a:t>νδρέου</a:t>
              </a:r>
              <a:endParaRPr lang="el-GR" sz="1000" dirty="0" smtClean="0">
                <a:solidFill>
                  <a:schemeClr val="bg1"/>
                </a:solidFill>
              </a:endParaRPr>
            </a:p>
          </p:txBody>
        </p:sp>
      </p:grpSp>
      <p:grpSp>
        <p:nvGrpSpPr>
          <p:cNvPr id="18" name="Group 17"/>
          <p:cNvGrpSpPr/>
          <p:nvPr/>
        </p:nvGrpSpPr>
        <p:grpSpPr>
          <a:xfrm>
            <a:off x="4016441" y="1559024"/>
            <a:ext cx="4011943" cy="2490330"/>
            <a:chOff x="4016441" y="1559024"/>
            <a:chExt cx="4011943" cy="2490330"/>
          </a:xfrm>
        </p:grpSpPr>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428384" y="1559024"/>
              <a:ext cx="3600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4016441" y="3595841"/>
              <a:ext cx="203229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Π. Χαριλάου</a:t>
              </a:r>
            </a:p>
          </p:txBody>
        </p:sp>
      </p:grpSp>
      <p:grpSp>
        <p:nvGrpSpPr>
          <p:cNvPr id="2" name="Group 1"/>
          <p:cNvGrpSpPr/>
          <p:nvPr/>
        </p:nvGrpSpPr>
        <p:grpSpPr>
          <a:xfrm>
            <a:off x="4100412" y="3914576"/>
            <a:ext cx="4288012" cy="2466752"/>
            <a:chOff x="4100412" y="3914576"/>
            <a:chExt cx="4288012" cy="2466752"/>
          </a:xfrm>
        </p:grpSpPr>
        <p:sp>
          <p:nvSpPr>
            <p:cNvPr id="9" name="Title 1"/>
            <p:cNvSpPr txBox="1">
              <a:spLocks/>
            </p:cNvSpPr>
            <p:nvPr/>
          </p:nvSpPr>
          <p:spPr>
            <a:xfrm>
              <a:off x="4110867" y="4220208"/>
              <a:ext cx="4148470" cy="18010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Ο άνθρωπος απολαμβάνει </a:t>
              </a:r>
              <a:endParaRPr lang="en-US" sz="1800" dirty="0" smtClean="0">
                <a:solidFill>
                  <a:schemeClr val="tx1"/>
                </a:solidFill>
              </a:endParaRPr>
            </a:p>
            <a:p>
              <a:r>
                <a:rPr lang="el-GR" sz="1800" dirty="0" smtClean="0">
                  <a:solidFill>
                    <a:schemeClr val="tx1"/>
                  </a:solidFill>
                </a:rPr>
                <a:t>τη φύση </a:t>
              </a:r>
              <a:endParaRPr lang="en-US" sz="1800" dirty="0" smtClean="0">
                <a:solidFill>
                  <a:schemeClr val="tx1"/>
                </a:solidFill>
              </a:endParaRPr>
            </a:p>
            <a:p>
              <a:r>
                <a:rPr lang="el-GR" sz="1800" dirty="0" smtClean="0">
                  <a:solidFill>
                    <a:schemeClr val="tx1"/>
                  </a:solidFill>
                </a:rPr>
                <a:t>και όσα του προσφέρει.</a:t>
              </a:r>
              <a:endParaRPr lang="el-GR" sz="1800" b="0" dirty="0">
                <a:solidFill>
                  <a:schemeClr val="tx1"/>
                </a:solidFill>
              </a:endParaRPr>
            </a:p>
          </p:txBody>
        </p:sp>
        <p:sp>
          <p:nvSpPr>
            <p:cNvPr id="10" name="Oval 9"/>
            <p:cNvSpPr/>
            <p:nvPr/>
          </p:nvSpPr>
          <p:spPr>
            <a:xfrm>
              <a:off x="4100412" y="3914576"/>
              <a:ext cx="4288012" cy="246675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7"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094521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408" y="1924190"/>
            <a:ext cx="5508000" cy="4142016"/>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0" y="1700808"/>
            <a:ext cx="2843808" cy="4536504"/>
            <a:chOff x="0" y="1700808"/>
            <a:chExt cx="2843808" cy="4536504"/>
          </a:xfrm>
        </p:grpSpPr>
        <p:sp>
          <p:nvSpPr>
            <p:cNvPr id="7" name="Title 1"/>
            <p:cNvSpPr txBox="1">
              <a:spLocks/>
            </p:cNvSpPr>
            <p:nvPr/>
          </p:nvSpPr>
          <p:spPr>
            <a:xfrm>
              <a:off x="36616" y="1983138"/>
              <a:ext cx="2699792" cy="397184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smtClean="0">
                  <a:solidFill>
                    <a:schemeClr val="tx1"/>
                  </a:solidFill>
                </a:rPr>
                <a:t>  </a:t>
              </a:r>
              <a:r>
                <a:rPr lang="el-GR" sz="1800" dirty="0" smtClean="0">
                  <a:solidFill>
                    <a:schemeClr val="tx1"/>
                  </a:solidFill>
                </a:rPr>
                <a:t>Χρήση εντόμων </a:t>
              </a:r>
              <a:endParaRPr lang="en-US" sz="1800" dirty="0" smtClean="0">
                <a:solidFill>
                  <a:schemeClr val="tx1"/>
                </a:solidFill>
              </a:endParaRPr>
            </a:p>
            <a:p>
              <a:r>
                <a:rPr lang="el-GR" sz="1800" dirty="0" smtClean="0">
                  <a:solidFill>
                    <a:schemeClr val="tx1"/>
                  </a:solidFill>
                </a:rPr>
                <a:t>αντί </a:t>
              </a:r>
              <a:endParaRPr lang="en-US" sz="1800" dirty="0" smtClean="0">
                <a:solidFill>
                  <a:schemeClr val="tx1"/>
                </a:solidFill>
              </a:endParaRPr>
            </a:p>
            <a:p>
              <a:r>
                <a:rPr lang="el-GR" sz="1800" dirty="0" smtClean="0">
                  <a:solidFill>
                    <a:schemeClr val="tx1"/>
                  </a:solidFill>
                </a:rPr>
                <a:t>φυτοφαρμάκων.</a:t>
              </a:r>
            </a:p>
            <a:p>
              <a:endParaRPr lang="el-GR" sz="1800" dirty="0">
                <a:solidFill>
                  <a:schemeClr val="tx1"/>
                </a:solidFill>
              </a:endParaRPr>
            </a:p>
            <a:p>
              <a:r>
                <a:rPr lang="el-GR" sz="1800" dirty="0" smtClean="0">
                  <a:solidFill>
                    <a:schemeClr val="tx1"/>
                  </a:solidFill>
                </a:rPr>
                <a:t>Με αυτό τον τρόπο </a:t>
              </a:r>
              <a:endParaRPr lang="en-US" sz="1800" dirty="0" smtClean="0">
                <a:solidFill>
                  <a:schemeClr val="tx1"/>
                </a:solidFill>
              </a:endParaRPr>
            </a:p>
            <a:p>
              <a:r>
                <a:rPr lang="el-GR" sz="1800" dirty="0" smtClean="0">
                  <a:solidFill>
                    <a:schemeClr val="tx1"/>
                  </a:solidFill>
                </a:rPr>
                <a:t>δεν υπάρχουν φάρμακα στο έδαφος και </a:t>
              </a:r>
              <a:endParaRPr lang="en-US" sz="1800" dirty="0" smtClean="0">
                <a:solidFill>
                  <a:schemeClr val="tx1"/>
                </a:solidFill>
              </a:endParaRPr>
            </a:p>
            <a:p>
              <a:r>
                <a:rPr lang="el-GR" sz="1800" dirty="0" smtClean="0">
                  <a:solidFill>
                    <a:schemeClr val="tx1"/>
                  </a:solidFill>
                </a:rPr>
                <a:t>στην τροφή μας</a:t>
              </a:r>
            </a:p>
          </p:txBody>
        </p:sp>
        <p:sp>
          <p:nvSpPr>
            <p:cNvPr id="8" name="Oval 7"/>
            <p:cNvSpPr/>
            <p:nvPr/>
          </p:nvSpPr>
          <p:spPr>
            <a:xfrm>
              <a:off x="0" y="1700808"/>
              <a:ext cx="2843808" cy="453650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Βιολογικός έλεγχος</a:t>
            </a:r>
          </a:p>
        </p:txBody>
      </p:sp>
      <p:sp>
        <p:nvSpPr>
          <p:cNvPr id="12"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749635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4288731" y="1374279"/>
            <a:ext cx="3708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6" name="Picture 5"/>
          <p:cNvPicPr>
            <a:picLocks/>
          </p:cNvPicPr>
          <p:nvPr/>
        </p:nvPicPr>
        <p:blipFill rotWithShape="1">
          <a:blip r:embed="rId4">
            <a:extLst>
              <a:ext uri="{28A0092B-C50C-407E-A947-70E740481C1C}">
                <a14:useLocalDpi xmlns:a14="http://schemas.microsoft.com/office/drawing/2010/main" val="0"/>
              </a:ext>
            </a:extLst>
          </a:blip>
          <a:srcRect r="10335"/>
          <a:stretch/>
        </p:blipFill>
        <p:spPr>
          <a:xfrm>
            <a:off x="4288012" y="4038575"/>
            <a:ext cx="3708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138582" y="1711474"/>
            <a:ext cx="3995332" cy="4536504"/>
            <a:chOff x="138582" y="1711474"/>
            <a:chExt cx="3995332" cy="4536504"/>
          </a:xfrm>
        </p:grpSpPr>
        <p:sp>
          <p:nvSpPr>
            <p:cNvPr id="8" name="Title 1"/>
            <p:cNvSpPr txBox="1">
              <a:spLocks/>
            </p:cNvSpPr>
            <p:nvPr/>
          </p:nvSpPr>
          <p:spPr>
            <a:xfrm>
              <a:off x="755576" y="3068520"/>
              <a:ext cx="2761345" cy="18010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  Η αλλαγή στο κλίμα του πλανήτη </a:t>
              </a:r>
              <a:endParaRPr lang="en-US" sz="1800" dirty="0" smtClean="0">
                <a:solidFill>
                  <a:schemeClr val="tx1"/>
                </a:solidFill>
              </a:endParaRPr>
            </a:p>
            <a:p>
              <a:r>
                <a:rPr lang="el-GR" sz="1800" dirty="0" smtClean="0">
                  <a:solidFill>
                    <a:schemeClr val="tx1"/>
                  </a:solidFill>
                </a:rPr>
                <a:t>έχει ως αποτέλεσμα </a:t>
              </a:r>
              <a:endParaRPr lang="en-US" sz="1800" dirty="0" smtClean="0">
                <a:solidFill>
                  <a:schemeClr val="tx1"/>
                </a:solidFill>
              </a:endParaRPr>
            </a:p>
            <a:p>
              <a:r>
                <a:rPr lang="el-GR" sz="1800" dirty="0" smtClean="0">
                  <a:solidFill>
                    <a:schemeClr val="tx1"/>
                  </a:solidFill>
                </a:rPr>
                <a:t>να λιώνουν οι πάγοι και </a:t>
              </a:r>
              <a:endParaRPr lang="en-US" sz="1800" dirty="0" smtClean="0">
                <a:solidFill>
                  <a:schemeClr val="tx1"/>
                </a:solidFill>
              </a:endParaRPr>
            </a:p>
            <a:p>
              <a:r>
                <a:rPr lang="el-GR" sz="1800" dirty="0" smtClean="0">
                  <a:solidFill>
                    <a:schemeClr val="tx1"/>
                  </a:solidFill>
                </a:rPr>
                <a:t>να αποξηραίνονται μεγάλες εκτάσεις γης.</a:t>
              </a:r>
              <a:endParaRPr lang="el-GR" sz="1800" b="0" dirty="0">
                <a:solidFill>
                  <a:schemeClr val="tx1"/>
                </a:solidFill>
              </a:endParaRPr>
            </a:p>
          </p:txBody>
        </p:sp>
        <p:sp>
          <p:nvSpPr>
            <p:cNvPr id="9" name="Oval 8"/>
            <p:cNvSpPr/>
            <p:nvPr/>
          </p:nvSpPr>
          <p:spPr>
            <a:xfrm>
              <a:off x="138582" y="1711474"/>
              <a:ext cx="3995332" cy="453650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Κλιματική αλλαγή</a:t>
            </a:r>
          </a:p>
        </p:txBody>
      </p:sp>
      <p:sp>
        <p:nvSpPr>
          <p:cNvPr id="13"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62382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888" y="899609"/>
            <a:ext cx="2709512" cy="5580000"/>
          </a:xfrm>
          <a:prstGeom prst="rect">
            <a:avLst/>
          </a:prstGeom>
        </p:spPr>
      </p:pic>
      <p:grpSp>
        <p:nvGrpSpPr>
          <p:cNvPr id="3" name="Group 2"/>
          <p:cNvGrpSpPr/>
          <p:nvPr/>
        </p:nvGrpSpPr>
        <p:grpSpPr>
          <a:xfrm>
            <a:off x="-1235694" y="2204864"/>
            <a:ext cx="8229600" cy="2808312"/>
            <a:chOff x="-1235694" y="2204864"/>
            <a:chExt cx="8229600" cy="2808312"/>
          </a:xfrm>
        </p:grpSpPr>
        <p:sp>
          <p:nvSpPr>
            <p:cNvPr id="5" name="Title 1"/>
            <p:cNvSpPr txBox="1">
              <a:spLocks/>
            </p:cNvSpPr>
            <p:nvPr/>
          </p:nvSpPr>
          <p:spPr>
            <a:xfrm>
              <a:off x="-1235694" y="2927795"/>
              <a:ext cx="8229600" cy="1362450"/>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a:solidFill>
                    <a:schemeClr val="tx1"/>
                  </a:solidFill>
                </a:rPr>
                <a:t>Βιοποικιλότητα = βίος (ζωή) + </a:t>
              </a:r>
              <a:r>
                <a:rPr lang="el-GR" sz="2000" dirty="0" smtClean="0">
                  <a:solidFill>
                    <a:schemeClr val="tx1"/>
                  </a:solidFill>
                </a:rPr>
                <a:t>ποικιλία</a:t>
              </a:r>
              <a:endParaRPr lang="en-US" sz="2000" dirty="0" smtClean="0">
                <a:solidFill>
                  <a:schemeClr val="tx1"/>
                </a:solidFill>
              </a:endParaRPr>
            </a:p>
            <a:p>
              <a:endParaRPr lang="el-GR" sz="2000" dirty="0" smtClean="0">
                <a:solidFill>
                  <a:schemeClr val="tx1"/>
                </a:solidFill>
              </a:endParaRPr>
            </a:p>
            <a:p>
              <a:r>
                <a:rPr lang="el-GR" sz="2000" dirty="0" smtClean="0">
                  <a:solidFill>
                    <a:schemeClr val="tx1"/>
                  </a:solidFill>
                </a:rPr>
                <a:t>Είναι η ποικιλία στα </a:t>
              </a:r>
            </a:p>
            <a:p>
              <a:r>
                <a:rPr lang="el-GR" sz="2000" dirty="0" smtClean="0">
                  <a:solidFill>
                    <a:schemeClr val="tx1"/>
                  </a:solidFill>
                </a:rPr>
                <a:t>ζώα, τα φυτά και τα οικοσυστήματα</a:t>
              </a:r>
              <a:endParaRPr lang="el-GR" sz="2000" dirty="0">
                <a:solidFill>
                  <a:schemeClr val="tx1"/>
                </a:solidFill>
              </a:endParaRPr>
            </a:p>
          </p:txBody>
        </p:sp>
        <p:sp>
          <p:nvSpPr>
            <p:cNvPr id="7" name="Oval 6"/>
            <p:cNvSpPr/>
            <p:nvPr/>
          </p:nvSpPr>
          <p:spPr>
            <a:xfrm>
              <a:off x="251520" y="2204864"/>
              <a:ext cx="5251605" cy="280831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w="76200">
                  <a:solidFill>
                    <a:srgbClr val="F3CC30"/>
                  </a:solidFill>
                </a:ln>
                <a:noFill/>
              </a:endParaRPr>
            </a:p>
          </p:txBody>
        </p:sp>
      </p:grpSp>
      <p:sp>
        <p:nvSpPr>
          <p:cNvPr id="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543442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a:extLst>
              <a:ext uri="{28A0092B-C50C-407E-A947-70E740481C1C}">
                <a14:useLocalDpi xmlns:a14="http://schemas.microsoft.com/office/drawing/2010/main" val="0"/>
              </a:ext>
            </a:extLst>
          </a:blip>
          <a:stretch>
            <a:fillRect/>
          </a:stretch>
        </p:blipFill>
        <p:spPr>
          <a:xfrm>
            <a:off x="4212360" y="4004144"/>
            <a:ext cx="360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437097" y="4005344"/>
            <a:ext cx="360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679" y="1628800"/>
            <a:ext cx="3436364" cy="2268000"/>
          </a:xfrm>
          <a:prstGeom prst="rect">
            <a:avLst/>
          </a:prstGeom>
        </p:spPr>
      </p:pic>
      <p:grpSp>
        <p:nvGrpSpPr>
          <p:cNvPr id="2" name="Group 1"/>
          <p:cNvGrpSpPr/>
          <p:nvPr/>
        </p:nvGrpSpPr>
        <p:grpSpPr>
          <a:xfrm>
            <a:off x="3851921" y="1340768"/>
            <a:ext cx="5292080" cy="2736304"/>
            <a:chOff x="3851921" y="1340768"/>
            <a:chExt cx="5292080" cy="2736304"/>
          </a:xfrm>
        </p:grpSpPr>
        <p:sp>
          <p:nvSpPr>
            <p:cNvPr id="12" name="Title 1"/>
            <p:cNvSpPr txBox="1">
              <a:spLocks/>
            </p:cNvSpPr>
            <p:nvPr/>
          </p:nvSpPr>
          <p:spPr>
            <a:xfrm>
              <a:off x="4062481" y="1578933"/>
              <a:ext cx="4902007" cy="2138099"/>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Εκτεταμένες γεωτρήσεις, </a:t>
              </a:r>
              <a:endParaRPr lang="en-US" sz="1800" dirty="0" smtClean="0">
                <a:solidFill>
                  <a:schemeClr val="tx1"/>
                </a:solidFill>
              </a:endParaRPr>
            </a:p>
            <a:p>
              <a:r>
                <a:rPr lang="el-GR" sz="1800" dirty="0" smtClean="0">
                  <a:solidFill>
                    <a:schemeClr val="tx1"/>
                  </a:solidFill>
                </a:rPr>
                <a:t>χρήσεις φυτοφαρμάκων και ζιζανιοκτόνων </a:t>
              </a:r>
              <a:endParaRPr lang="en-US" sz="1800" dirty="0" smtClean="0">
                <a:solidFill>
                  <a:schemeClr val="tx1"/>
                </a:solidFill>
              </a:endParaRPr>
            </a:p>
            <a:p>
              <a:r>
                <a:rPr lang="el-GR" sz="1800" dirty="0" smtClean="0">
                  <a:solidFill>
                    <a:schemeClr val="tx1"/>
                  </a:solidFill>
                </a:rPr>
                <a:t>και αποψίλωση δασών.</a:t>
              </a:r>
            </a:p>
          </p:txBody>
        </p:sp>
        <p:sp>
          <p:nvSpPr>
            <p:cNvPr id="13" name="Oval 12"/>
            <p:cNvSpPr/>
            <p:nvPr/>
          </p:nvSpPr>
          <p:spPr>
            <a:xfrm>
              <a:off x="3851921" y="1340768"/>
              <a:ext cx="5292080" cy="273630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Εντατικοποίηση γεωργίας</a:t>
            </a:r>
          </a:p>
        </p:txBody>
      </p:sp>
      <p:sp>
        <p:nvSpPr>
          <p:cNvPr id="15"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11046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Effect transition="in" filter="fade">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62439" y="1967279"/>
            <a:ext cx="360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err="1">
                <a:solidFill>
                  <a:srgbClr val="92D050"/>
                </a:solidFill>
              </a:rPr>
              <a:t>Υπερεκμετάλλευση</a:t>
            </a:r>
            <a:r>
              <a:rPr lang="el-GR" sz="2400" dirty="0">
                <a:solidFill>
                  <a:srgbClr val="92D050"/>
                </a:solidFill>
              </a:rPr>
              <a:t> φυσικών πόρων</a:t>
            </a:r>
          </a:p>
        </p:txBody>
      </p:sp>
      <p:grpSp>
        <p:nvGrpSpPr>
          <p:cNvPr id="2" name="Group 1"/>
          <p:cNvGrpSpPr/>
          <p:nvPr/>
        </p:nvGrpSpPr>
        <p:grpSpPr>
          <a:xfrm>
            <a:off x="4091961" y="3960864"/>
            <a:ext cx="3827031" cy="2591301"/>
            <a:chOff x="4091961" y="3960864"/>
            <a:chExt cx="3827031" cy="2591301"/>
          </a:xfrm>
        </p:grpSpPr>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318992" y="3960864"/>
              <a:ext cx="360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4091961" y="602128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Μ. Ανδρέου</a:t>
              </a:r>
            </a:p>
          </p:txBody>
        </p:sp>
      </p:grpSp>
      <p:sp>
        <p:nvSpPr>
          <p:cNvPr id="16"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 name="Group 2"/>
          <p:cNvGrpSpPr/>
          <p:nvPr/>
        </p:nvGrpSpPr>
        <p:grpSpPr>
          <a:xfrm>
            <a:off x="4264375" y="1535045"/>
            <a:ext cx="4234063" cy="2542028"/>
            <a:chOff x="4264375" y="1535045"/>
            <a:chExt cx="4234063" cy="2542028"/>
          </a:xfrm>
        </p:grpSpPr>
        <p:sp>
          <p:nvSpPr>
            <p:cNvPr id="12" name="Title 1"/>
            <p:cNvSpPr txBox="1">
              <a:spLocks/>
            </p:cNvSpPr>
            <p:nvPr/>
          </p:nvSpPr>
          <p:spPr>
            <a:xfrm>
              <a:off x="4668248" y="1799235"/>
              <a:ext cx="3355939" cy="198592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Εκτεταμένη εκμετάλλευση φυσικών πόρων.</a:t>
              </a:r>
            </a:p>
          </p:txBody>
        </p:sp>
        <p:sp>
          <p:nvSpPr>
            <p:cNvPr id="13" name="Oval 12"/>
            <p:cNvSpPr/>
            <p:nvPr/>
          </p:nvSpPr>
          <p:spPr>
            <a:xfrm>
              <a:off x="4264375" y="1535045"/>
              <a:ext cx="4234063" cy="254202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2632773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63896" y="4632847"/>
            <a:ext cx="4608511" cy="1985921"/>
            <a:chOff x="2263896" y="4632847"/>
            <a:chExt cx="4608511" cy="1985921"/>
          </a:xfrm>
        </p:grpSpPr>
        <p:sp>
          <p:nvSpPr>
            <p:cNvPr id="7" name="Title 1"/>
            <p:cNvSpPr txBox="1">
              <a:spLocks/>
            </p:cNvSpPr>
            <p:nvPr/>
          </p:nvSpPr>
          <p:spPr>
            <a:xfrm>
              <a:off x="3121486" y="4632847"/>
              <a:ext cx="2952327" cy="198592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Παράνομο κυνήγι </a:t>
              </a:r>
              <a:endParaRPr lang="en-US" sz="1800" dirty="0" smtClean="0">
                <a:solidFill>
                  <a:schemeClr val="tx1"/>
                </a:solidFill>
              </a:endParaRPr>
            </a:p>
            <a:p>
              <a:r>
                <a:rPr lang="el-GR" sz="1800" dirty="0" smtClean="0">
                  <a:solidFill>
                    <a:schemeClr val="tx1"/>
                  </a:solidFill>
                </a:rPr>
                <a:t>ζώων.</a:t>
              </a:r>
            </a:p>
          </p:txBody>
        </p:sp>
        <p:sp>
          <p:nvSpPr>
            <p:cNvPr id="8" name="Oval 7"/>
            <p:cNvSpPr/>
            <p:nvPr/>
          </p:nvSpPr>
          <p:spPr>
            <a:xfrm>
              <a:off x="2263896" y="4777259"/>
              <a:ext cx="4608511" cy="169709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Παράνομη παγίδευση</a:t>
            </a:r>
          </a:p>
        </p:txBody>
      </p:sp>
      <p:pic>
        <p:nvPicPr>
          <p:cNvPr id="3" name="Picture 2"/>
          <p:cNvPicPr>
            <a:picLocks/>
          </p:cNvPicPr>
          <p:nvPr/>
        </p:nvPicPr>
        <p:blipFill>
          <a:blip r:embed="rId3">
            <a:extLst>
              <a:ext uri="{28A0092B-C50C-407E-A947-70E740481C1C}">
                <a14:useLocalDpi xmlns:a14="http://schemas.microsoft.com/office/drawing/2010/main" val="0"/>
              </a:ext>
            </a:extLst>
          </a:blip>
          <a:stretch>
            <a:fillRect/>
          </a:stretch>
        </p:blipFill>
        <p:spPr>
          <a:xfrm>
            <a:off x="4716016" y="1759647"/>
            <a:ext cx="3960000" cy="28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479356" y="1759647"/>
            <a:ext cx="3976262" cy="2912403"/>
            <a:chOff x="479356" y="1759647"/>
            <a:chExt cx="3976262" cy="2912403"/>
          </a:xfrm>
        </p:grpSpPr>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495618" y="1759647"/>
              <a:ext cx="3960000" cy="28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479356" y="4218537"/>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sp>
        <p:nvSpPr>
          <p:cNvPr id="14"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140345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741" y="1804346"/>
            <a:ext cx="6618966" cy="4456320"/>
            <a:chOff x="-30741" y="1674845"/>
            <a:chExt cx="6618966" cy="4456320"/>
          </a:xfrm>
        </p:grpSpPr>
        <p:pic>
          <p:nvPicPr>
            <p:cNvPr id="4" name="Picture 3" descr="D:\My Photos\2011_04_10\Akrwtiri - agwgos (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93" y="1674845"/>
              <a:ext cx="6384032" cy="439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7" name="Title 1"/>
            <p:cNvSpPr txBox="1">
              <a:spLocks/>
            </p:cNvSpPr>
            <p:nvPr/>
          </p:nvSpPr>
          <p:spPr>
            <a:xfrm>
              <a:off x="-30741" y="560028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Μ. Ανδρέου</a:t>
              </a:r>
            </a:p>
          </p:txBody>
        </p:sp>
      </p:grpSp>
      <p:sp>
        <p:nvSpPr>
          <p:cNvPr id="8" name="Title 1"/>
          <p:cNvSpPr txBox="1">
            <a:spLocks/>
          </p:cNvSpPr>
          <p:nvPr/>
        </p:nvSpPr>
        <p:spPr>
          <a:xfrm>
            <a:off x="204192" y="831633"/>
            <a:ext cx="8400256"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Εισαγωγή ξενικών ειδών σε εύθραυστα οικοσυστήματα</a:t>
            </a:r>
          </a:p>
        </p:txBody>
      </p:sp>
      <p:grpSp>
        <p:nvGrpSpPr>
          <p:cNvPr id="3" name="Group 2"/>
          <p:cNvGrpSpPr/>
          <p:nvPr/>
        </p:nvGrpSpPr>
        <p:grpSpPr>
          <a:xfrm>
            <a:off x="6321212" y="1674845"/>
            <a:ext cx="2930674" cy="4202915"/>
            <a:chOff x="6321212" y="1674845"/>
            <a:chExt cx="2930674" cy="4202915"/>
          </a:xfrm>
        </p:grpSpPr>
        <p:sp>
          <p:nvSpPr>
            <p:cNvPr id="9" name="Title 1"/>
            <p:cNvSpPr txBox="1">
              <a:spLocks/>
            </p:cNvSpPr>
            <p:nvPr/>
          </p:nvSpPr>
          <p:spPr>
            <a:xfrm>
              <a:off x="6321212" y="2208337"/>
              <a:ext cx="2930674" cy="306042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Η ακακία είναι φυτό</a:t>
              </a:r>
            </a:p>
            <a:p>
              <a:r>
                <a:rPr lang="el-GR" sz="1800" dirty="0" smtClean="0">
                  <a:solidFill>
                    <a:schemeClr val="tx1"/>
                  </a:solidFill>
                </a:rPr>
                <a:t>που</a:t>
              </a:r>
            </a:p>
            <a:p>
              <a:r>
                <a:rPr lang="el-GR" sz="1800" dirty="0" smtClean="0">
                  <a:solidFill>
                    <a:schemeClr val="tx1"/>
                  </a:solidFill>
                </a:rPr>
                <a:t>κατακτά το χώρο </a:t>
              </a:r>
            </a:p>
            <a:p>
              <a:r>
                <a:rPr lang="el-GR" sz="1800" dirty="0" smtClean="0">
                  <a:solidFill>
                    <a:schemeClr val="tx1"/>
                  </a:solidFill>
                </a:rPr>
                <a:t>και </a:t>
              </a:r>
            </a:p>
            <a:p>
              <a:r>
                <a:rPr lang="el-GR" sz="1800" dirty="0" smtClean="0">
                  <a:solidFill>
                    <a:schemeClr val="tx1"/>
                  </a:solidFill>
                </a:rPr>
                <a:t>δεν αφήνει </a:t>
              </a:r>
            </a:p>
            <a:p>
              <a:r>
                <a:rPr lang="el-GR" sz="1800" dirty="0" smtClean="0">
                  <a:solidFill>
                    <a:schemeClr val="tx1"/>
                  </a:solidFill>
                </a:rPr>
                <a:t>άλλα φυτά να μεγαλώσουν</a:t>
              </a:r>
            </a:p>
          </p:txBody>
        </p:sp>
        <p:sp>
          <p:nvSpPr>
            <p:cNvPr id="10" name="Oval 9"/>
            <p:cNvSpPr/>
            <p:nvPr/>
          </p:nvSpPr>
          <p:spPr>
            <a:xfrm>
              <a:off x="6465228" y="1674845"/>
              <a:ext cx="2622042" cy="420291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0635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ΑΠΕΙΛΕΣ ΓΙΑ ΤΗ 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
        <p:nvSpPr>
          <p:cNvPr id="5" name="Title 1"/>
          <p:cNvSpPr txBox="1">
            <a:spLocks/>
          </p:cNvSpPr>
          <p:nvPr/>
        </p:nvSpPr>
        <p:spPr>
          <a:xfrm>
            <a:off x="204192" y="831633"/>
            <a:ext cx="8400256"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Άναρχη οικιστική ανάπτυξη</a:t>
            </a:r>
            <a:endParaRPr lang="el-GR" sz="2400" dirty="0">
              <a:solidFill>
                <a:srgbClr val="92D05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0775" t="6000" r="13217" b="1989"/>
          <a:stretch/>
        </p:blipFill>
        <p:spPr>
          <a:xfrm>
            <a:off x="6442773" y="1772816"/>
            <a:ext cx="2307125"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8" name="Group 7"/>
          <p:cNvGrpSpPr/>
          <p:nvPr/>
        </p:nvGrpSpPr>
        <p:grpSpPr>
          <a:xfrm>
            <a:off x="6180192" y="3532538"/>
            <a:ext cx="2963808" cy="3060420"/>
            <a:chOff x="6180192" y="3532538"/>
            <a:chExt cx="2963808" cy="3060420"/>
          </a:xfrm>
        </p:grpSpPr>
        <p:sp>
          <p:nvSpPr>
            <p:cNvPr id="6" name="Oval 5"/>
            <p:cNvSpPr/>
            <p:nvPr/>
          </p:nvSpPr>
          <p:spPr>
            <a:xfrm>
              <a:off x="6180192" y="3933056"/>
              <a:ext cx="2963808" cy="194885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itle 1"/>
            <p:cNvSpPr txBox="1">
              <a:spLocks/>
            </p:cNvSpPr>
            <p:nvPr/>
          </p:nvSpPr>
          <p:spPr>
            <a:xfrm>
              <a:off x="6213326" y="3532538"/>
              <a:ext cx="2930674" cy="306042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Καταστροφή </a:t>
              </a:r>
              <a:r>
                <a:rPr lang="el-GR" sz="1800" dirty="0" err="1" smtClean="0">
                  <a:solidFill>
                    <a:schemeClr val="tx1"/>
                  </a:solidFill>
                </a:rPr>
                <a:t>οικοτόπων</a:t>
              </a:r>
              <a:r>
                <a:rPr lang="el-GR" sz="1800" dirty="0" smtClean="0">
                  <a:solidFill>
                    <a:schemeClr val="tx1"/>
                  </a:solidFill>
                </a:rPr>
                <a:t> από τη συνεχή και </a:t>
              </a:r>
              <a:r>
                <a:rPr lang="el-GR" sz="1800" dirty="0">
                  <a:solidFill>
                    <a:schemeClr val="tx1"/>
                  </a:solidFill>
                </a:rPr>
                <a:t>α</a:t>
              </a:r>
              <a:r>
                <a:rPr lang="el-GR" sz="1800" dirty="0" smtClean="0">
                  <a:solidFill>
                    <a:schemeClr val="tx1"/>
                  </a:solidFill>
                </a:rPr>
                <a:t>νεξέλεγκτη οικιστική ανάπτυξη</a:t>
              </a:r>
            </a:p>
          </p:txBody>
        </p:sp>
      </p:grpSp>
      <p:grpSp>
        <p:nvGrpSpPr>
          <p:cNvPr id="10" name="Group 9"/>
          <p:cNvGrpSpPr/>
          <p:nvPr/>
        </p:nvGrpSpPr>
        <p:grpSpPr>
          <a:xfrm>
            <a:off x="-20231" y="1772816"/>
            <a:ext cx="6200423" cy="4337329"/>
            <a:chOff x="-20231" y="1772816"/>
            <a:chExt cx="6200423" cy="4337329"/>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192" y="1772816"/>
              <a:ext cx="5976000" cy="4253607"/>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20231" y="557926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Σ. Μαζαράκη</a:t>
              </a:r>
            </a:p>
          </p:txBody>
        </p:sp>
      </p:grpSp>
    </p:spTree>
    <p:extLst>
      <p:ext uri="{BB962C8B-B14F-4D97-AF65-F5344CB8AC3E}">
        <p14:creationId xmlns:p14="http://schemas.microsoft.com/office/powerpoint/2010/main" val="36758532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www.careers.ox.ac.uk/wp-content/uploads/2012/11/Butterfly-with-EU-flag.jpg"/>
          <p:cNvPicPr>
            <a:picLocks noChangeAspect="1" noChangeArrowheads="1"/>
          </p:cNvPicPr>
          <p:nvPr/>
        </p:nvPicPr>
        <p:blipFill rotWithShape="1">
          <a:blip r:embed="rId3" cstate="print"/>
          <a:srcRect l="10427" t="7108" r="23796" b="12201"/>
          <a:stretch/>
        </p:blipFill>
        <p:spPr bwMode="auto">
          <a:xfrm>
            <a:off x="3347864" y="1917894"/>
            <a:ext cx="5040000" cy="4104149"/>
          </a:xfrm>
          <a:prstGeom prst="rect">
            <a:avLst/>
          </a:prstGeom>
          <a:noFill/>
        </p:spPr>
      </p:pic>
      <p:grpSp>
        <p:nvGrpSpPr>
          <p:cNvPr id="2" name="Group 1"/>
          <p:cNvGrpSpPr/>
          <p:nvPr/>
        </p:nvGrpSpPr>
        <p:grpSpPr>
          <a:xfrm>
            <a:off x="131718" y="5157191"/>
            <a:ext cx="3700427" cy="1301436"/>
            <a:chOff x="131718" y="5157191"/>
            <a:chExt cx="3700427" cy="1301436"/>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718" y="5157192"/>
              <a:ext cx="1800000" cy="1301435"/>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4086" b="3282"/>
            <a:stretch/>
          </p:blipFill>
          <p:spPr>
            <a:xfrm>
              <a:off x="2032145" y="5157191"/>
              <a:ext cx="1800000" cy="1301435"/>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sp>
        <p:nvSpPr>
          <p:cNvPr id="11"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ΠΡΟΣΤΑΣΙΑ ΤΗΣ ΒΙΟΠΟΙΚΙΛΟΤΗΤΑΣ</a:t>
            </a:r>
          </a:p>
        </p:txBody>
      </p:sp>
      <p:grpSp>
        <p:nvGrpSpPr>
          <p:cNvPr id="3" name="Group 2"/>
          <p:cNvGrpSpPr/>
          <p:nvPr/>
        </p:nvGrpSpPr>
        <p:grpSpPr>
          <a:xfrm>
            <a:off x="97365" y="1234852"/>
            <a:ext cx="4140460" cy="2736303"/>
            <a:chOff x="97365" y="1234852"/>
            <a:chExt cx="4140460" cy="2736303"/>
          </a:xfrm>
        </p:grpSpPr>
        <p:sp>
          <p:nvSpPr>
            <p:cNvPr id="6" name="Title 1"/>
            <p:cNvSpPr txBox="1">
              <a:spLocks/>
            </p:cNvSpPr>
            <p:nvPr/>
          </p:nvSpPr>
          <p:spPr>
            <a:xfrm>
              <a:off x="533381" y="1234852"/>
              <a:ext cx="3040851" cy="245825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a:solidFill>
                    <a:schemeClr val="tx1"/>
                  </a:solidFill>
                </a:rPr>
                <a:t>Η</a:t>
              </a:r>
              <a:r>
                <a:rPr lang="el-GR" sz="2400" dirty="0" smtClean="0">
                  <a:solidFill>
                    <a:schemeClr val="tx1"/>
                  </a:solidFill>
                </a:rPr>
                <a:t> </a:t>
              </a:r>
            </a:p>
            <a:p>
              <a:r>
                <a:rPr lang="el-GR" sz="2400" dirty="0" smtClean="0">
                  <a:solidFill>
                    <a:schemeClr val="tx1"/>
                  </a:solidFill>
                </a:rPr>
                <a:t>Ευρώπη προστατεύει </a:t>
              </a:r>
            </a:p>
            <a:p>
              <a:r>
                <a:rPr lang="el-GR" sz="2400" dirty="0" smtClean="0">
                  <a:solidFill>
                    <a:schemeClr val="tx1"/>
                  </a:solidFill>
                </a:rPr>
                <a:t>τη </a:t>
              </a:r>
              <a:endParaRPr lang="en-US" sz="2400" dirty="0" smtClean="0">
                <a:solidFill>
                  <a:schemeClr val="tx1"/>
                </a:solidFill>
              </a:endParaRPr>
            </a:p>
            <a:p>
              <a:r>
                <a:rPr lang="el-GR" sz="2400" dirty="0" smtClean="0">
                  <a:solidFill>
                    <a:schemeClr val="tx1"/>
                  </a:solidFill>
                </a:rPr>
                <a:t>βιοποικιλότητα</a:t>
              </a:r>
            </a:p>
          </p:txBody>
        </p:sp>
        <p:sp>
          <p:nvSpPr>
            <p:cNvPr id="7" name="Oval 6"/>
            <p:cNvSpPr/>
            <p:nvPr/>
          </p:nvSpPr>
          <p:spPr>
            <a:xfrm>
              <a:off x="97365" y="1295456"/>
              <a:ext cx="4140460" cy="2675699"/>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2991200" y="1628800"/>
              <a:ext cx="1140319" cy="2215991"/>
            </a:xfrm>
            <a:prstGeom prst="rect">
              <a:avLst/>
            </a:prstGeom>
            <a:noFill/>
          </p:spPr>
          <p:txBody>
            <a:bodyPr wrap="square" rtlCol="0">
              <a:spAutoFit/>
            </a:bodyPr>
            <a:lstStyle/>
            <a:p>
              <a:r>
                <a:rPr lang="el-GR" sz="13800" b="1" dirty="0" smtClean="0">
                  <a:ln w="9525">
                    <a:solidFill>
                      <a:srgbClr val="C00000"/>
                    </a:solidFill>
                    <a:prstDash val="solid"/>
                  </a:ln>
                  <a:solidFill>
                    <a:srgbClr val="C00000"/>
                  </a:solidFill>
                </a:rPr>
                <a:t>!</a:t>
              </a:r>
              <a:endParaRPr lang="el-GR" sz="13800" b="1" dirty="0">
                <a:ln w="9525">
                  <a:solidFill>
                    <a:srgbClr val="C00000"/>
                  </a:solidFill>
                  <a:prstDash val="solid"/>
                </a:ln>
                <a:solidFill>
                  <a:srgbClr val="C00000"/>
                </a:solidFill>
              </a:endParaRPr>
            </a:p>
          </p:txBody>
        </p:sp>
      </p:grpSp>
    </p:spTree>
    <p:extLst>
      <p:ext uri="{BB962C8B-B14F-4D97-AF65-F5344CB8AC3E}">
        <p14:creationId xmlns:p14="http://schemas.microsoft.com/office/powerpoint/2010/main" val="1213126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par>
                          <p:cTn id="16" fill="hold">
                            <p:stCondLst>
                              <p:cond delay="2000"/>
                            </p:stCondLst>
                            <p:childTnLst>
                              <p:par>
                                <p:cTn id="17" presetID="4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4086" b="3282"/>
          <a:stretch/>
        </p:blipFill>
        <p:spPr>
          <a:xfrm>
            <a:off x="3419872" y="1843397"/>
            <a:ext cx="4860000" cy="3888433"/>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177864" y="2276872"/>
            <a:ext cx="3025984" cy="3024335"/>
            <a:chOff x="54915" y="2276872"/>
            <a:chExt cx="3025984" cy="3024335"/>
          </a:xfrm>
        </p:grpSpPr>
        <p:sp>
          <p:nvSpPr>
            <p:cNvPr id="8" name="Title 1"/>
            <p:cNvSpPr txBox="1">
              <a:spLocks/>
            </p:cNvSpPr>
            <p:nvPr/>
          </p:nvSpPr>
          <p:spPr>
            <a:xfrm>
              <a:off x="127747" y="2779502"/>
              <a:ext cx="2880320" cy="201622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Το Δίκτυο</a:t>
              </a:r>
              <a:r>
                <a:rPr lang="en-US" sz="1800" dirty="0" smtClean="0">
                  <a:solidFill>
                    <a:schemeClr val="tx1"/>
                  </a:solidFill>
                </a:rPr>
                <a:t> </a:t>
              </a:r>
              <a:r>
                <a:rPr lang="en-US" sz="1800" dirty="0" err="1" smtClean="0">
                  <a:solidFill>
                    <a:schemeClr val="tx1"/>
                  </a:solidFill>
                </a:rPr>
                <a:t>Natura</a:t>
              </a:r>
              <a:r>
                <a:rPr lang="en-US" sz="1800" dirty="0" smtClean="0">
                  <a:solidFill>
                    <a:schemeClr val="tx1"/>
                  </a:solidFill>
                </a:rPr>
                <a:t> 2000</a:t>
              </a:r>
              <a:r>
                <a:rPr lang="el-GR" sz="1800" dirty="0" smtClean="0">
                  <a:solidFill>
                    <a:schemeClr val="tx1"/>
                  </a:solidFill>
                </a:rPr>
                <a:t> αυτό</a:t>
              </a:r>
              <a:r>
                <a:rPr lang="en-US" sz="1800" dirty="0" smtClean="0">
                  <a:solidFill>
                    <a:schemeClr val="tx1"/>
                  </a:solidFill>
                </a:rPr>
                <a:t> </a:t>
              </a:r>
              <a:r>
                <a:rPr lang="el-GR" sz="1800" dirty="0" smtClean="0">
                  <a:solidFill>
                    <a:schemeClr val="tx1"/>
                  </a:solidFill>
                </a:rPr>
                <a:t>αποτελείται από περιοχές της Ευρώπης οι οποίες προστατεύονται.</a:t>
              </a:r>
            </a:p>
          </p:txBody>
        </p:sp>
        <p:sp>
          <p:nvSpPr>
            <p:cNvPr id="9" name="Oval 8"/>
            <p:cNvSpPr/>
            <p:nvPr/>
          </p:nvSpPr>
          <p:spPr>
            <a:xfrm>
              <a:off x="54915" y="2276872"/>
              <a:ext cx="3025984" cy="302433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itle 1"/>
          <p:cNvSpPr>
            <a:spLocks noGrp="1"/>
          </p:cNvSpPr>
          <p:nvPr>
            <p:ph type="title"/>
          </p:nvPr>
        </p:nvSpPr>
        <p:spPr>
          <a:xfrm>
            <a:off x="-252536" y="476672"/>
            <a:ext cx="7848872" cy="780685"/>
          </a:xfrm>
          <a:effectLst/>
        </p:spPr>
        <p:txBody>
          <a:bodyPr>
            <a:normAutofit/>
          </a:bodyPr>
          <a:lstStyle/>
          <a:p>
            <a:pPr algn="l"/>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   ΠΡΟΣΤΑΣΙΑ ΤΗΣ ΒΙΟΠΟΙΚΙΛΟΤΗΤΑΣ</a:t>
            </a:r>
            <a:endParaRPr lang="el-GR" sz="3200" b="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Δίκτυο </a:t>
            </a:r>
            <a:r>
              <a:rPr lang="en-US" sz="2400" dirty="0" err="1" smtClean="0">
                <a:solidFill>
                  <a:srgbClr val="92D050"/>
                </a:solidFill>
              </a:rPr>
              <a:t>Natura</a:t>
            </a:r>
            <a:r>
              <a:rPr lang="en-US" sz="2400" dirty="0" smtClean="0">
                <a:solidFill>
                  <a:srgbClr val="92D050"/>
                </a:solidFill>
              </a:rPr>
              <a:t> 2000</a:t>
            </a:r>
            <a:endParaRPr lang="el-GR" sz="2400" b="0" dirty="0">
              <a:solidFill>
                <a:srgbClr val="92D050"/>
              </a:solidFill>
            </a:endParaRPr>
          </a:p>
        </p:txBody>
      </p:sp>
    </p:spTree>
    <p:extLst>
      <p:ext uri="{BB962C8B-B14F-4D97-AF65-F5344CB8AC3E}">
        <p14:creationId xmlns:p14="http://schemas.microsoft.com/office/powerpoint/2010/main" val="3708647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123854" y="1839122"/>
            <a:ext cx="3830802" cy="4254174"/>
            <a:chOff x="5123854" y="1839122"/>
            <a:chExt cx="3830802" cy="4254174"/>
          </a:xfrm>
        </p:grpSpPr>
        <p:sp>
          <p:nvSpPr>
            <p:cNvPr id="8" name="Title 1"/>
            <p:cNvSpPr txBox="1">
              <a:spLocks/>
            </p:cNvSpPr>
            <p:nvPr/>
          </p:nvSpPr>
          <p:spPr>
            <a:xfrm>
              <a:off x="5311063" y="2502728"/>
              <a:ext cx="3456384" cy="307668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rgbClr val="FF0000"/>
                  </a:solidFill>
                </a:rPr>
                <a:t>Τόποι Κοινοτικής Σημασίας</a:t>
              </a:r>
            </a:p>
            <a:p>
              <a:r>
                <a:rPr lang="el-GR" sz="1800" dirty="0" smtClean="0">
                  <a:solidFill>
                    <a:srgbClr val="FF0000"/>
                  </a:solidFill>
                </a:rPr>
                <a:t>- Οδηγία των </a:t>
              </a:r>
              <a:r>
                <a:rPr lang="el-GR" sz="1800" dirty="0" err="1" smtClean="0">
                  <a:solidFill>
                    <a:srgbClr val="FF0000"/>
                  </a:solidFill>
                </a:rPr>
                <a:t>Οικοτόπων</a:t>
              </a:r>
              <a:r>
                <a:rPr lang="el-GR" sz="1800" dirty="0" smtClean="0">
                  <a:solidFill>
                    <a:srgbClr val="FF0000"/>
                  </a:solidFill>
                </a:rPr>
                <a:t> -</a:t>
              </a:r>
              <a:endParaRPr lang="el-GR" sz="1800" dirty="0">
                <a:solidFill>
                  <a:srgbClr val="FF0000"/>
                </a:solidFill>
              </a:endParaRPr>
            </a:p>
            <a:p>
              <a:r>
                <a:rPr lang="el-GR" sz="1800" dirty="0" smtClean="0">
                  <a:solidFill>
                    <a:schemeClr val="tx1"/>
                  </a:solidFill>
                </a:rPr>
                <a:t>Περιοχές για προστασία </a:t>
              </a:r>
              <a:r>
                <a:rPr lang="el-GR" sz="1800" dirty="0" err="1" smtClean="0">
                  <a:solidFill>
                    <a:schemeClr val="tx1"/>
                  </a:solidFill>
                </a:rPr>
                <a:t>οικότοπων</a:t>
              </a:r>
              <a:r>
                <a:rPr lang="el-GR" sz="1800" dirty="0" smtClean="0">
                  <a:solidFill>
                    <a:schemeClr val="tx1"/>
                  </a:solidFill>
                </a:rPr>
                <a:t>, φυτών και ζώων</a:t>
              </a:r>
              <a:endParaRPr lang="el-GR" sz="1800" dirty="0">
                <a:solidFill>
                  <a:schemeClr val="tx1"/>
                </a:solidFill>
              </a:endParaRPr>
            </a:p>
            <a:p>
              <a:pPr algn="just"/>
              <a:endParaRPr lang="el-GR" sz="1800" dirty="0" smtClean="0">
                <a:solidFill>
                  <a:schemeClr val="tx1"/>
                </a:solidFill>
              </a:endParaRPr>
            </a:p>
            <a:p>
              <a:pPr algn="just"/>
              <a:endParaRPr lang="el-GR" sz="1800" dirty="0" smtClean="0">
                <a:solidFill>
                  <a:schemeClr val="tx1"/>
                </a:solidFill>
              </a:endParaRPr>
            </a:p>
            <a:p>
              <a:r>
                <a:rPr lang="el-GR" sz="1800" dirty="0" smtClean="0">
                  <a:solidFill>
                    <a:schemeClr val="tx2">
                      <a:lumMod val="60000"/>
                      <a:lumOff val="40000"/>
                    </a:schemeClr>
                  </a:solidFill>
                </a:rPr>
                <a:t>Ζώνες Ειδικής Προστασίας</a:t>
              </a:r>
            </a:p>
            <a:p>
              <a:r>
                <a:rPr lang="el-GR" sz="1800" dirty="0" smtClean="0">
                  <a:solidFill>
                    <a:schemeClr val="tx2">
                      <a:lumMod val="60000"/>
                      <a:lumOff val="40000"/>
                    </a:schemeClr>
                  </a:solidFill>
                </a:rPr>
                <a:t>- Οδηγία για τα Πουλιά -</a:t>
              </a:r>
            </a:p>
            <a:p>
              <a:r>
                <a:rPr lang="el-GR" sz="1800" dirty="0" smtClean="0">
                  <a:solidFill>
                    <a:schemeClr val="tx1"/>
                  </a:solidFill>
                </a:rPr>
                <a:t>Περιοχές για προστασία άγριων πουλιών</a:t>
              </a:r>
            </a:p>
          </p:txBody>
        </p:sp>
        <p:sp>
          <p:nvSpPr>
            <p:cNvPr id="9" name="Oval 8"/>
            <p:cNvSpPr/>
            <p:nvPr/>
          </p:nvSpPr>
          <p:spPr>
            <a:xfrm>
              <a:off x="5123854" y="1839122"/>
              <a:ext cx="3830802" cy="425417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ΠΡΟΣΤΑΣΙΑ ΤΗΣ ΒΙΟΠΟΙΚΙΛΟΤΗΤΑΣ</a:t>
            </a:r>
          </a:p>
        </p:txBody>
      </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Δίκτυο </a:t>
            </a:r>
            <a:r>
              <a:rPr lang="en-US" sz="2400" dirty="0" err="1" smtClean="0">
                <a:solidFill>
                  <a:srgbClr val="92D050"/>
                </a:solidFill>
              </a:rPr>
              <a:t>Natura</a:t>
            </a:r>
            <a:r>
              <a:rPr lang="en-US" sz="2400" dirty="0" smtClean="0">
                <a:solidFill>
                  <a:srgbClr val="92D050"/>
                </a:solidFill>
              </a:rPr>
              <a:t> 2000</a:t>
            </a:r>
            <a:endParaRPr lang="el-GR" sz="2400" b="0" dirty="0">
              <a:solidFill>
                <a:srgbClr val="92D050"/>
              </a:solidFill>
            </a:endParaRPr>
          </a:p>
        </p:txBody>
      </p:sp>
      <p:grpSp>
        <p:nvGrpSpPr>
          <p:cNvPr id="4" name="Group 3"/>
          <p:cNvGrpSpPr/>
          <p:nvPr/>
        </p:nvGrpSpPr>
        <p:grpSpPr>
          <a:xfrm>
            <a:off x="17357" y="1569920"/>
            <a:ext cx="4932774" cy="4900574"/>
            <a:chOff x="17357" y="1569920"/>
            <a:chExt cx="4932774" cy="490057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80" y="1569920"/>
              <a:ext cx="4657451" cy="48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17357" y="5939617"/>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Google Earth</a:t>
              </a:r>
              <a:endParaRPr lang="el-GR" sz="1000" dirty="0" smtClean="0">
                <a:solidFill>
                  <a:schemeClr val="bg1"/>
                </a:solidFill>
              </a:endParaRPr>
            </a:p>
          </p:txBody>
        </p:sp>
      </p:grpSp>
    </p:spTree>
    <p:extLst>
      <p:ext uri="{BB962C8B-B14F-4D97-AF65-F5344CB8AC3E}">
        <p14:creationId xmlns:p14="http://schemas.microsoft.com/office/powerpoint/2010/main" val="3137608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757157" y="1700808"/>
            <a:ext cx="2207331" cy="3240360"/>
            <a:chOff x="6829165" y="1628800"/>
            <a:chExt cx="2207331" cy="3240360"/>
          </a:xfrm>
        </p:grpSpPr>
        <p:sp>
          <p:nvSpPr>
            <p:cNvPr id="7" name="Title 1"/>
            <p:cNvSpPr txBox="1">
              <a:spLocks/>
            </p:cNvSpPr>
            <p:nvPr/>
          </p:nvSpPr>
          <p:spPr>
            <a:xfrm>
              <a:off x="6829165" y="2348880"/>
              <a:ext cx="2149393" cy="180020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Στην Κύπρο υπάρχουν </a:t>
              </a:r>
              <a:endParaRPr lang="en-US" sz="1800" dirty="0" smtClean="0">
                <a:solidFill>
                  <a:schemeClr val="tx1"/>
                </a:solidFill>
              </a:endParaRPr>
            </a:p>
            <a:p>
              <a:r>
                <a:rPr lang="el-GR" sz="1800" dirty="0" smtClean="0">
                  <a:solidFill>
                    <a:schemeClr val="tx1"/>
                  </a:solidFill>
                </a:rPr>
                <a:t>62 περιοχές </a:t>
              </a:r>
              <a:endParaRPr lang="en-US" sz="1800" dirty="0" smtClean="0">
                <a:solidFill>
                  <a:schemeClr val="tx1"/>
                </a:solidFill>
              </a:endParaRPr>
            </a:p>
            <a:p>
              <a:r>
                <a:rPr lang="el-GR" sz="1800" dirty="0" smtClean="0">
                  <a:solidFill>
                    <a:schemeClr val="tx1"/>
                  </a:solidFill>
                </a:rPr>
                <a:t>που ανήκουν </a:t>
              </a:r>
              <a:endParaRPr lang="en-US" sz="1800" dirty="0" smtClean="0">
                <a:solidFill>
                  <a:schemeClr val="tx1"/>
                </a:solidFill>
              </a:endParaRPr>
            </a:p>
            <a:p>
              <a:r>
                <a:rPr lang="el-GR" sz="1800" dirty="0" smtClean="0">
                  <a:solidFill>
                    <a:schemeClr val="tx1"/>
                  </a:solidFill>
                </a:rPr>
                <a:t>στο Δίκτυο </a:t>
              </a:r>
              <a:r>
                <a:rPr lang="en-US" sz="1800" dirty="0" err="1" smtClean="0">
                  <a:solidFill>
                    <a:schemeClr val="tx1"/>
                  </a:solidFill>
                </a:rPr>
                <a:t>Natura</a:t>
              </a:r>
              <a:r>
                <a:rPr lang="en-US" sz="1800" dirty="0" smtClean="0">
                  <a:solidFill>
                    <a:schemeClr val="tx1"/>
                  </a:solidFill>
                </a:rPr>
                <a:t> 2000</a:t>
              </a:r>
              <a:r>
                <a:rPr lang="el-GR" sz="1800" dirty="0" smtClean="0">
                  <a:solidFill>
                    <a:schemeClr val="tx1"/>
                  </a:solidFill>
                </a:rPr>
                <a:t>.</a:t>
              </a:r>
            </a:p>
          </p:txBody>
        </p:sp>
        <p:sp>
          <p:nvSpPr>
            <p:cNvPr id="9" name="Oval 8"/>
            <p:cNvSpPr/>
            <p:nvPr/>
          </p:nvSpPr>
          <p:spPr>
            <a:xfrm>
              <a:off x="6829165" y="1628800"/>
              <a:ext cx="2207331" cy="3240360"/>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8"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ΠΡΟΣΤΑΣΙΑ ΤΗΣ ΒΙΟΠΟΙΚΙΛΟΤΗΤΑΣ</a:t>
            </a:r>
          </a:p>
        </p:txBody>
      </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Δίκτυο </a:t>
            </a:r>
            <a:r>
              <a:rPr lang="en-US" sz="2400" dirty="0" err="1" smtClean="0">
                <a:solidFill>
                  <a:srgbClr val="92D050"/>
                </a:solidFill>
              </a:rPr>
              <a:t>Natura</a:t>
            </a:r>
            <a:r>
              <a:rPr lang="en-US" sz="2400" dirty="0" smtClean="0">
                <a:solidFill>
                  <a:srgbClr val="92D050"/>
                </a:solidFill>
              </a:rPr>
              <a:t> 2000 </a:t>
            </a:r>
            <a:r>
              <a:rPr lang="el-GR" sz="2400" dirty="0" smtClean="0">
                <a:solidFill>
                  <a:srgbClr val="92D050"/>
                </a:solidFill>
              </a:rPr>
              <a:t>στην Κύπρο</a:t>
            </a:r>
            <a:endParaRPr lang="el-GR" sz="2400" b="0" dirty="0">
              <a:solidFill>
                <a:srgbClr val="92D050"/>
              </a:solidFill>
            </a:endParaRPr>
          </a:p>
        </p:txBody>
      </p:sp>
      <p:grpSp>
        <p:nvGrpSpPr>
          <p:cNvPr id="3" name="Group 2"/>
          <p:cNvGrpSpPr/>
          <p:nvPr/>
        </p:nvGrpSpPr>
        <p:grpSpPr>
          <a:xfrm>
            <a:off x="29975" y="1945535"/>
            <a:ext cx="6552965" cy="4113622"/>
            <a:chOff x="29975" y="1945535"/>
            <a:chExt cx="6552965" cy="411362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05" t="4454" r="2413" b="4224"/>
            <a:stretch/>
          </p:blipFill>
          <p:spPr>
            <a:xfrm>
              <a:off x="204192" y="1945535"/>
              <a:ext cx="6378748" cy="4032448"/>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29975" y="5528280"/>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Google Earth</a:t>
              </a:r>
              <a:endParaRPr lang="el-GR" sz="1000" dirty="0" smtClean="0">
                <a:solidFill>
                  <a:schemeClr val="bg1"/>
                </a:solidFill>
              </a:endParaRPr>
            </a:p>
          </p:txBody>
        </p:sp>
      </p:grpSp>
    </p:spTree>
    <p:extLst>
      <p:ext uri="{BB962C8B-B14F-4D97-AF65-F5344CB8AC3E}">
        <p14:creationId xmlns:p14="http://schemas.microsoft.com/office/powerpoint/2010/main" val="9320149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76" t="1885" b="2100"/>
          <a:stretch/>
        </p:blipFill>
        <p:spPr>
          <a:xfrm>
            <a:off x="3383854" y="1867405"/>
            <a:ext cx="5329825" cy="374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86567" y="2147903"/>
            <a:ext cx="3585333" cy="3183004"/>
            <a:chOff x="86567" y="2147903"/>
            <a:chExt cx="3585333" cy="3183004"/>
          </a:xfrm>
        </p:grpSpPr>
        <p:sp>
          <p:nvSpPr>
            <p:cNvPr id="7" name="Title 1"/>
            <p:cNvSpPr txBox="1">
              <a:spLocks/>
            </p:cNvSpPr>
            <p:nvPr/>
          </p:nvSpPr>
          <p:spPr>
            <a:xfrm>
              <a:off x="544373" y="2147903"/>
              <a:ext cx="2669720"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Το Πρόγραμμα </a:t>
              </a:r>
              <a:r>
                <a:rPr lang="en-US" sz="1800" dirty="0" smtClean="0">
                  <a:solidFill>
                    <a:schemeClr val="tx1"/>
                  </a:solidFill>
                </a:rPr>
                <a:t>LIFE </a:t>
              </a:r>
              <a:r>
                <a:rPr lang="el-GR" sz="1800" dirty="0" smtClean="0">
                  <a:solidFill>
                    <a:schemeClr val="tx1"/>
                  </a:solidFill>
                </a:rPr>
                <a:t>προσφέρει χρήματα σε έργα προστασίας της βιοποικιλότητας.</a:t>
              </a:r>
            </a:p>
          </p:txBody>
        </p:sp>
        <p:sp>
          <p:nvSpPr>
            <p:cNvPr id="8" name="Oval 7"/>
            <p:cNvSpPr/>
            <p:nvPr/>
          </p:nvSpPr>
          <p:spPr>
            <a:xfrm>
              <a:off x="86567" y="2623281"/>
              <a:ext cx="3585333" cy="223224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ΠΡΟΣΤΑΣΙΑ ΤΗΣ ΒΙΟΠΟΙΚΙΛΟΤΗΤΑΣ</a:t>
            </a:r>
          </a:p>
        </p:txBody>
      </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Πρόγραμμα </a:t>
            </a:r>
            <a:r>
              <a:rPr lang="en-US" sz="2400" dirty="0" smtClean="0">
                <a:solidFill>
                  <a:srgbClr val="92D050"/>
                </a:solidFill>
              </a:rPr>
              <a:t>LIFE</a:t>
            </a:r>
            <a:endParaRPr lang="el-GR" sz="2400" b="0" dirty="0">
              <a:solidFill>
                <a:srgbClr val="92D050"/>
              </a:solidFill>
            </a:endParaRPr>
          </a:p>
        </p:txBody>
      </p:sp>
    </p:spTree>
    <p:extLst>
      <p:ext uri="{BB962C8B-B14F-4D97-AF65-F5344CB8AC3E}">
        <p14:creationId xmlns:p14="http://schemas.microsoft.com/office/powerpoint/2010/main" val="149114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7631" y="1504824"/>
            <a:ext cx="4237836" cy="4264208"/>
            <a:chOff x="227631" y="1504824"/>
            <a:chExt cx="4237836" cy="4264208"/>
          </a:xfrm>
        </p:grpSpPr>
        <p:pic>
          <p:nvPicPr>
            <p:cNvPr id="13" name="Picture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27631" y="371703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228699" y="1504824"/>
              <a:ext cx="4236768" cy="4264208"/>
              <a:chOff x="228699" y="1504824"/>
              <a:chExt cx="4236768" cy="4264208"/>
            </a:xfrm>
          </p:grpSpPr>
          <p:pic>
            <p:nvPicPr>
              <p:cNvPr id="8" name="Picture 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28699" y="1504824"/>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6" name="Picture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413467" y="150660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7" name="Picture 6"/>
              <p:cNvPicPr>
                <a:picLocks/>
              </p:cNvPicPr>
              <p:nvPr/>
            </p:nvPicPr>
            <p:blipFill>
              <a:blip r:embed="rId6">
                <a:extLst>
                  <a:ext uri="{28A0092B-C50C-407E-A947-70E740481C1C}">
                    <a14:useLocalDpi xmlns:a14="http://schemas.microsoft.com/office/drawing/2010/main" val="0"/>
                  </a:ext>
                </a:extLst>
              </a:blip>
              <a:stretch>
                <a:fillRect/>
              </a:stretch>
            </p:blipFill>
            <p:spPr>
              <a:xfrm>
                <a:off x="2413467" y="3717032"/>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grpSp>
        <p:nvGrpSpPr>
          <p:cNvPr id="3" name="Group 2"/>
          <p:cNvGrpSpPr/>
          <p:nvPr/>
        </p:nvGrpSpPr>
        <p:grpSpPr>
          <a:xfrm>
            <a:off x="4593404" y="1498988"/>
            <a:ext cx="4231937" cy="4269620"/>
            <a:chOff x="4593404" y="1498988"/>
            <a:chExt cx="4231937" cy="4269620"/>
          </a:xfrm>
        </p:grpSpPr>
        <p:pic>
          <p:nvPicPr>
            <p:cNvPr id="5" name="Picture 4"/>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73341" y="1498988"/>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1" name="Picture 1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4593404" y="1498988"/>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4" name="Picture 13"/>
            <p:cNvPicPr>
              <a:picLocks/>
            </p:cNvPicPr>
            <p:nvPr/>
          </p:nvPicPr>
          <p:blipFill>
            <a:blip r:embed="rId9">
              <a:extLst>
                <a:ext uri="{28A0092B-C50C-407E-A947-70E740481C1C}">
                  <a14:useLocalDpi xmlns:a14="http://schemas.microsoft.com/office/drawing/2010/main" val="0"/>
                </a:ext>
              </a:extLst>
            </a:blip>
            <a:stretch>
              <a:fillRect/>
            </a:stretch>
          </p:blipFill>
          <p:spPr>
            <a:xfrm>
              <a:off x="4593404" y="3716608"/>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5" name="Picture 14"/>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6767442" y="3716608"/>
              <a:ext cx="2052000" cy="205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sp>
        <p:nvSpPr>
          <p:cNvPr id="26"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Ποικιλία ανάμεσα στα φυτά</a:t>
            </a:r>
          </a:p>
        </p:txBody>
      </p:sp>
      <p:sp>
        <p:nvSpPr>
          <p:cNvPr id="17"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90333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Φυσικοί </a:t>
            </a:r>
            <a:r>
              <a:rPr lang="el-GR" sz="2400" dirty="0" err="1" smtClean="0">
                <a:solidFill>
                  <a:srgbClr val="92D050"/>
                </a:solidFill>
              </a:rPr>
              <a:t>οικότοποι</a:t>
            </a:r>
            <a:endParaRPr lang="el-GR" sz="2400" b="0" dirty="0">
              <a:solidFill>
                <a:srgbClr val="92D050"/>
              </a:solidFill>
            </a:endParaRPr>
          </a:p>
        </p:txBody>
      </p:sp>
      <p:grpSp>
        <p:nvGrpSpPr>
          <p:cNvPr id="7" name="Group 6"/>
          <p:cNvGrpSpPr/>
          <p:nvPr/>
        </p:nvGrpSpPr>
        <p:grpSpPr>
          <a:xfrm>
            <a:off x="6236867" y="3349754"/>
            <a:ext cx="2699046" cy="3183004"/>
            <a:chOff x="6236867" y="3349754"/>
            <a:chExt cx="2699046" cy="3183004"/>
          </a:xfrm>
        </p:grpSpPr>
        <p:sp>
          <p:nvSpPr>
            <p:cNvPr id="12" name="Title 1"/>
            <p:cNvSpPr txBox="1">
              <a:spLocks/>
            </p:cNvSpPr>
            <p:nvPr/>
          </p:nvSpPr>
          <p:spPr>
            <a:xfrm>
              <a:off x="6317249" y="3349754"/>
              <a:ext cx="2558174"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5 </a:t>
              </a:r>
              <a:r>
                <a:rPr lang="el-GR" sz="1800" dirty="0" err="1" smtClean="0">
                  <a:solidFill>
                    <a:schemeClr val="tx1"/>
                  </a:solidFill>
                </a:rPr>
                <a:t>οικότοποι</a:t>
              </a:r>
              <a:r>
                <a:rPr lang="el-GR" sz="1800" dirty="0" smtClean="0">
                  <a:solidFill>
                    <a:schemeClr val="tx1"/>
                  </a:solidFill>
                </a:rPr>
                <a:t> στην Κύπρο είναι ενδημικοί.</a:t>
              </a:r>
            </a:p>
          </p:txBody>
        </p:sp>
        <p:sp>
          <p:nvSpPr>
            <p:cNvPr id="13" name="Oval 12"/>
            <p:cNvSpPr/>
            <p:nvPr/>
          </p:nvSpPr>
          <p:spPr>
            <a:xfrm>
              <a:off x="6236867" y="4077072"/>
              <a:ext cx="2699046" cy="1800200"/>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5" name="Group 4"/>
          <p:cNvGrpSpPr/>
          <p:nvPr/>
        </p:nvGrpSpPr>
        <p:grpSpPr>
          <a:xfrm>
            <a:off x="-17840" y="3933256"/>
            <a:ext cx="3048710" cy="2099080"/>
            <a:chOff x="-17840" y="3933256"/>
            <a:chExt cx="3048710" cy="2099080"/>
          </a:xfrm>
        </p:grpSpPr>
        <p:pic>
          <p:nvPicPr>
            <p:cNvPr id="15" name="Picture 4" descr="D:\My Photos\2009_06_05\Chionistra (6).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70" y="3933256"/>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20" name="Title 1"/>
            <p:cNvSpPr txBox="1">
              <a:spLocks/>
            </p:cNvSpPr>
            <p:nvPr/>
          </p:nvSpPr>
          <p:spPr>
            <a:xfrm>
              <a:off x="-17840" y="5501459"/>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M</a:t>
              </a:r>
              <a:r>
                <a:rPr lang="el-GR" sz="1000" dirty="0" smtClean="0">
                  <a:solidFill>
                    <a:schemeClr val="bg1"/>
                  </a:solidFill>
                </a:rPr>
                <a:t>. </a:t>
              </a:r>
              <a:r>
                <a:rPr lang="en-US" sz="1000" dirty="0" smtClean="0">
                  <a:solidFill>
                    <a:schemeClr val="bg1"/>
                  </a:solidFill>
                </a:rPr>
                <a:t>A</a:t>
              </a:r>
              <a:r>
                <a:rPr lang="el-GR" sz="1000" dirty="0" err="1" smtClean="0">
                  <a:solidFill>
                    <a:schemeClr val="bg1"/>
                  </a:solidFill>
                </a:rPr>
                <a:t>νδρέου</a:t>
              </a:r>
              <a:endParaRPr lang="el-GR" sz="1000" dirty="0" smtClean="0">
                <a:solidFill>
                  <a:schemeClr val="bg1"/>
                </a:solidFill>
              </a:endParaRPr>
            </a:p>
          </p:txBody>
        </p:sp>
        <p:sp>
          <p:nvSpPr>
            <p:cNvPr id="28" name="Rectangle 27"/>
            <p:cNvSpPr/>
            <p:nvPr/>
          </p:nvSpPr>
          <p:spPr>
            <a:xfrm>
              <a:off x="267290" y="3995697"/>
              <a:ext cx="1920719" cy="461665"/>
            </a:xfrm>
            <a:prstGeom prst="rect">
              <a:avLst/>
            </a:prstGeom>
          </p:spPr>
          <p:txBody>
            <a:bodyPr wrap="none">
              <a:spAutoFit/>
            </a:bodyPr>
            <a:lstStyle/>
            <a:p>
              <a:r>
                <a:rPr lang="el-GR" sz="1200" b="1" dirty="0" err="1" smtClean="0">
                  <a:latin typeface="Century Gothic" panose="020B0502020202020204" pitchFamily="34" charset="0"/>
                  <a:cs typeface="Arial" panose="020B0604020202020204" pitchFamily="34" charset="0"/>
                </a:rPr>
                <a:t>Σερπεντινόφιλα</a:t>
              </a:r>
              <a:r>
                <a:rPr lang="el-GR" sz="1200" b="1" dirty="0" smtClean="0">
                  <a:latin typeface="Century Gothic" panose="020B0502020202020204" pitchFamily="34" charset="0"/>
                  <a:cs typeface="Arial" panose="020B0604020202020204" pitchFamily="34" charset="0"/>
                </a:rPr>
                <a:t> λιβάδια</a:t>
              </a:r>
              <a:endParaRPr lang="el-GR" sz="1200" b="1" dirty="0"/>
            </a:p>
            <a:p>
              <a:endParaRPr lang="el-GR" sz="1200" dirty="0"/>
            </a:p>
          </p:txBody>
        </p:sp>
      </p:grpSp>
      <p:grpSp>
        <p:nvGrpSpPr>
          <p:cNvPr id="33" name="Group 32"/>
          <p:cNvGrpSpPr/>
          <p:nvPr/>
        </p:nvGrpSpPr>
        <p:grpSpPr>
          <a:xfrm>
            <a:off x="2971960" y="3933256"/>
            <a:ext cx="3039888" cy="2123463"/>
            <a:chOff x="2971960" y="3933256"/>
            <a:chExt cx="3039888" cy="2123463"/>
          </a:xfrm>
        </p:grpSpPr>
        <p:pic>
          <p:nvPicPr>
            <p:cNvPr id="34" name="Picture 4" descr="D:\My Photos\2011_09_27\Cedrus brevifolia - Konnyzoi - Apenanti apo Mavrous Gkremous (13).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3933256"/>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36" name="Title 1"/>
            <p:cNvSpPr txBox="1">
              <a:spLocks/>
            </p:cNvSpPr>
            <p:nvPr/>
          </p:nvSpPr>
          <p:spPr>
            <a:xfrm>
              <a:off x="2971960" y="5525842"/>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M</a:t>
              </a:r>
              <a:r>
                <a:rPr lang="el-GR" sz="1000" dirty="0" smtClean="0">
                  <a:solidFill>
                    <a:schemeClr val="bg1"/>
                  </a:solidFill>
                </a:rPr>
                <a:t>. </a:t>
              </a:r>
              <a:r>
                <a:rPr lang="en-US" sz="1000" dirty="0" smtClean="0">
                  <a:solidFill>
                    <a:schemeClr val="bg1"/>
                  </a:solidFill>
                </a:rPr>
                <a:t>A</a:t>
              </a:r>
              <a:r>
                <a:rPr lang="el-GR" sz="1000" dirty="0" err="1" smtClean="0">
                  <a:solidFill>
                    <a:schemeClr val="bg1"/>
                  </a:solidFill>
                </a:rPr>
                <a:t>νδρέου</a:t>
              </a:r>
              <a:endParaRPr lang="el-GR" sz="1000" dirty="0" smtClean="0">
                <a:solidFill>
                  <a:schemeClr val="bg1"/>
                </a:solidFill>
              </a:endParaRPr>
            </a:p>
          </p:txBody>
        </p:sp>
        <p:sp>
          <p:nvSpPr>
            <p:cNvPr id="37" name="Rectangle 36"/>
            <p:cNvSpPr/>
            <p:nvPr/>
          </p:nvSpPr>
          <p:spPr>
            <a:xfrm>
              <a:off x="3264808" y="3995697"/>
              <a:ext cx="1194558" cy="461665"/>
            </a:xfrm>
            <a:prstGeom prst="rect">
              <a:avLst/>
            </a:prstGeom>
          </p:spPr>
          <p:txBody>
            <a:bodyPr wrap="none">
              <a:spAutoFit/>
            </a:bodyPr>
            <a:lstStyle/>
            <a:p>
              <a:r>
                <a:rPr lang="el-GR" sz="1200" b="1" dirty="0" smtClean="0">
                  <a:latin typeface="Century Gothic" panose="020B0502020202020204" pitchFamily="34" charset="0"/>
                  <a:cs typeface="Arial" panose="020B0604020202020204" pitchFamily="34" charset="0"/>
                </a:rPr>
                <a:t>Δάση Κέδρου</a:t>
              </a:r>
              <a:endParaRPr lang="el-GR" sz="1200" b="1" dirty="0"/>
            </a:p>
            <a:p>
              <a:endParaRPr lang="el-GR" sz="1200" dirty="0"/>
            </a:p>
          </p:txBody>
        </p:sp>
      </p:grpSp>
      <p:grpSp>
        <p:nvGrpSpPr>
          <p:cNvPr id="38" name="Group 37"/>
          <p:cNvGrpSpPr/>
          <p:nvPr/>
        </p:nvGrpSpPr>
        <p:grpSpPr>
          <a:xfrm>
            <a:off x="2972568" y="1660869"/>
            <a:ext cx="3039280" cy="2097233"/>
            <a:chOff x="2972568" y="1660869"/>
            <a:chExt cx="3039280" cy="2097233"/>
          </a:xfrm>
        </p:grpSpPr>
        <p:pic>
          <p:nvPicPr>
            <p:cNvPr id="39" name="Picture 4" descr="D:\My Photos\2007_05_30\tyrfwnes (2).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848" y="1660869"/>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40" name="Title 1"/>
            <p:cNvSpPr txBox="1">
              <a:spLocks/>
            </p:cNvSpPr>
            <p:nvPr/>
          </p:nvSpPr>
          <p:spPr>
            <a:xfrm>
              <a:off x="2972568" y="3227225"/>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M</a:t>
              </a:r>
              <a:r>
                <a:rPr lang="el-GR" sz="1000" dirty="0" smtClean="0">
                  <a:solidFill>
                    <a:schemeClr val="bg1"/>
                  </a:solidFill>
                </a:rPr>
                <a:t>. </a:t>
              </a:r>
              <a:r>
                <a:rPr lang="en-US" sz="1000" dirty="0" smtClean="0">
                  <a:solidFill>
                    <a:schemeClr val="bg1"/>
                  </a:solidFill>
                </a:rPr>
                <a:t>A</a:t>
              </a:r>
              <a:r>
                <a:rPr lang="el-GR" sz="1000" dirty="0" err="1" smtClean="0">
                  <a:solidFill>
                    <a:schemeClr val="bg1"/>
                  </a:solidFill>
                </a:rPr>
                <a:t>νδρέου</a:t>
              </a:r>
              <a:endParaRPr lang="el-GR" sz="1000" dirty="0" smtClean="0">
                <a:solidFill>
                  <a:schemeClr val="bg1"/>
                </a:solidFill>
              </a:endParaRPr>
            </a:p>
          </p:txBody>
        </p:sp>
        <p:sp>
          <p:nvSpPr>
            <p:cNvPr id="41" name="Rectangle 40"/>
            <p:cNvSpPr/>
            <p:nvPr/>
          </p:nvSpPr>
          <p:spPr>
            <a:xfrm>
              <a:off x="3264808" y="1721619"/>
              <a:ext cx="1620957" cy="461665"/>
            </a:xfrm>
            <a:prstGeom prst="rect">
              <a:avLst/>
            </a:prstGeom>
          </p:spPr>
          <p:txBody>
            <a:bodyPr wrap="none">
              <a:spAutoFit/>
            </a:bodyPr>
            <a:lstStyle/>
            <a:p>
              <a:r>
                <a:rPr lang="el-GR" sz="1200" b="1" dirty="0" err="1" smtClean="0">
                  <a:latin typeface="Century Gothic" panose="020B0502020202020204" pitchFamily="34" charset="0"/>
                  <a:ea typeface="FedraSerifAGR-BookTF"/>
                  <a:cs typeface="Arial" panose="020B0604020202020204" pitchFamily="34" charset="0"/>
                </a:rPr>
                <a:t>Τυρφώνες</a:t>
              </a:r>
              <a:r>
                <a:rPr lang="el-GR" sz="1200" b="1" dirty="0" smtClean="0">
                  <a:latin typeface="Century Gothic" panose="020B0502020202020204" pitchFamily="34" charset="0"/>
                  <a:ea typeface="FedraSerifAGR-BookTF"/>
                  <a:cs typeface="Arial" panose="020B0604020202020204" pitchFamily="34" charset="0"/>
                </a:rPr>
                <a:t> </a:t>
              </a:r>
              <a:r>
                <a:rPr lang="el-GR" sz="1200" b="1" dirty="0" err="1" smtClean="0">
                  <a:latin typeface="Century Gothic" panose="020B0502020202020204" pitchFamily="34" charset="0"/>
                  <a:ea typeface="FedraSerifAGR-BookTF"/>
                  <a:cs typeface="Arial" panose="020B0604020202020204" pitchFamily="34" charset="0"/>
                </a:rPr>
                <a:t>Τρόδους</a:t>
              </a:r>
              <a:endParaRPr lang="el-GR" sz="1200" b="1" dirty="0"/>
            </a:p>
            <a:p>
              <a:endParaRPr lang="el-GR" sz="1200" dirty="0"/>
            </a:p>
          </p:txBody>
        </p:sp>
      </p:grpSp>
      <p:grpSp>
        <p:nvGrpSpPr>
          <p:cNvPr id="42" name="Group 41"/>
          <p:cNvGrpSpPr/>
          <p:nvPr/>
        </p:nvGrpSpPr>
        <p:grpSpPr>
          <a:xfrm>
            <a:off x="5956880" y="1656279"/>
            <a:ext cx="3045396" cy="2097504"/>
            <a:chOff x="5956880" y="1656279"/>
            <a:chExt cx="3045396" cy="2097504"/>
          </a:xfrm>
        </p:grpSpPr>
        <p:pic>
          <p:nvPicPr>
            <p:cNvPr id="43" name="Picture 42"/>
            <p:cNvPicPr>
              <a:picLocks/>
            </p:cNvPicPr>
            <p:nvPr/>
          </p:nvPicPr>
          <p:blipFill rotWithShape="1">
            <a:blip r:embed="rId6" cstate="print">
              <a:extLst>
                <a:ext uri="{28A0092B-C50C-407E-A947-70E740481C1C}">
                  <a14:useLocalDpi xmlns:a14="http://schemas.microsoft.com/office/drawing/2010/main" val="0"/>
                </a:ext>
              </a:extLst>
            </a:blip>
            <a:srcRect b="12068"/>
            <a:stretch/>
          </p:blipFill>
          <p:spPr>
            <a:xfrm>
              <a:off x="6194276" y="1656279"/>
              <a:ext cx="2808000" cy="2020589"/>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44" name="Rectangle 43"/>
            <p:cNvSpPr/>
            <p:nvPr/>
          </p:nvSpPr>
          <p:spPr>
            <a:xfrm>
              <a:off x="6252223" y="1730092"/>
              <a:ext cx="1930337" cy="461665"/>
            </a:xfrm>
            <a:prstGeom prst="rect">
              <a:avLst/>
            </a:prstGeom>
          </p:spPr>
          <p:txBody>
            <a:bodyPr wrap="none">
              <a:spAutoFit/>
            </a:bodyPr>
            <a:lstStyle/>
            <a:p>
              <a:r>
                <a:rPr lang="el-GR" sz="1200" b="1" dirty="0" smtClean="0">
                  <a:latin typeface="Century Gothic" panose="020B0502020202020204" pitchFamily="34" charset="0"/>
                  <a:cs typeface="Arial" panose="020B0604020202020204" pitchFamily="34" charset="0"/>
                </a:rPr>
                <a:t>Δάση Δρυ - Βαλανιδιάς</a:t>
              </a:r>
              <a:endParaRPr lang="el-GR" sz="1200" b="1" dirty="0"/>
            </a:p>
            <a:p>
              <a:endParaRPr lang="el-GR" sz="1200" dirty="0"/>
            </a:p>
          </p:txBody>
        </p:sp>
        <p:sp>
          <p:nvSpPr>
            <p:cNvPr id="45" name="Title 1"/>
            <p:cNvSpPr txBox="1">
              <a:spLocks/>
            </p:cNvSpPr>
            <p:nvPr/>
          </p:nvSpPr>
          <p:spPr>
            <a:xfrm>
              <a:off x="5956880" y="3222906"/>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M</a:t>
              </a:r>
              <a:r>
                <a:rPr lang="el-GR" sz="1000" dirty="0" smtClean="0">
                  <a:solidFill>
                    <a:schemeClr val="bg1"/>
                  </a:solidFill>
                </a:rPr>
                <a:t>. </a:t>
              </a:r>
              <a:r>
                <a:rPr lang="en-US" sz="1000" dirty="0" smtClean="0">
                  <a:solidFill>
                    <a:schemeClr val="bg1"/>
                  </a:solidFill>
                </a:rPr>
                <a:t>A</a:t>
              </a:r>
              <a:r>
                <a:rPr lang="el-GR" sz="1000" dirty="0" err="1" smtClean="0">
                  <a:solidFill>
                    <a:schemeClr val="bg1"/>
                  </a:solidFill>
                </a:rPr>
                <a:t>νδρέου</a:t>
              </a:r>
              <a:endParaRPr lang="el-GR" sz="1000" dirty="0" smtClean="0">
                <a:solidFill>
                  <a:schemeClr val="bg1"/>
                </a:solidFill>
              </a:endParaRPr>
            </a:p>
          </p:txBody>
        </p:sp>
      </p:grpSp>
      <p:grpSp>
        <p:nvGrpSpPr>
          <p:cNvPr id="46" name="Group 45"/>
          <p:cNvGrpSpPr/>
          <p:nvPr/>
        </p:nvGrpSpPr>
        <p:grpSpPr>
          <a:xfrm>
            <a:off x="-23936" y="1660869"/>
            <a:ext cx="3054806" cy="2092739"/>
            <a:chOff x="-23936" y="1660869"/>
            <a:chExt cx="3054806" cy="2092739"/>
          </a:xfrm>
        </p:grpSpPr>
        <p:pic>
          <p:nvPicPr>
            <p:cNvPr id="47" name="Picture 4" descr="D:\My Photos\2011_10_13\Quercus alnifolia (Throni) (10).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870" y="1660869"/>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48" name="Title 1"/>
            <p:cNvSpPr txBox="1">
              <a:spLocks/>
            </p:cNvSpPr>
            <p:nvPr/>
          </p:nvSpPr>
          <p:spPr>
            <a:xfrm>
              <a:off x="-23936" y="322273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M</a:t>
              </a:r>
              <a:r>
                <a:rPr lang="el-GR" sz="1000" dirty="0" smtClean="0">
                  <a:solidFill>
                    <a:schemeClr val="bg1"/>
                  </a:solidFill>
                </a:rPr>
                <a:t>. </a:t>
              </a:r>
              <a:r>
                <a:rPr lang="en-US" sz="1000" dirty="0" smtClean="0">
                  <a:solidFill>
                    <a:schemeClr val="bg1"/>
                  </a:solidFill>
                </a:rPr>
                <a:t>A</a:t>
              </a:r>
              <a:r>
                <a:rPr lang="el-GR" sz="1000" dirty="0" err="1" smtClean="0">
                  <a:solidFill>
                    <a:schemeClr val="bg1"/>
                  </a:solidFill>
                </a:rPr>
                <a:t>νδρέου</a:t>
              </a:r>
              <a:endParaRPr lang="el-GR" sz="1000" dirty="0" smtClean="0">
                <a:solidFill>
                  <a:schemeClr val="bg1"/>
                </a:solidFill>
              </a:endParaRPr>
            </a:p>
          </p:txBody>
        </p:sp>
        <p:sp>
          <p:nvSpPr>
            <p:cNvPr id="49" name="Rectangle 48"/>
            <p:cNvSpPr/>
            <p:nvPr/>
          </p:nvSpPr>
          <p:spPr>
            <a:xfrm>
              <a:off x="236809" y="1730093"/>
              <a:ext cx="2058577" cy="461665"/>
            </a:xfrm>
            <a:prstGeom prst="rect">
              <a:avLst/>
            </a:prstGeom>
          </p:spPr>
          <p:txBody>
            <a:bodyPr wrap="none">
              <a:spAutoFit/>
            </a:bodyPr>
            <a:lstStyle/>
            <a:p>
              <a:r>
                <a:rPr lang="el-GR" sz="1200" b="1" dirty="0" smtClean="0">
                  <a:latin typeface="Century Gothic" panose="020B0502020202020204" pitchFamily="34" charset="0"/>
                  <a:ea typeface="FedraSerifAGR-BookTF"/>
                  <a:cs typeface="Arial" panose="020B0604020202020204" pitchFamily="34" charset="0"/>
                </a:rPr>
                <a:t>Θάμνοι και δάση </a:t>
              </a:r>
              <a:r>
                <a:rPr lang="el-GR" sz="1200" b="1" dirty="0" err="1">
                  <a:latin typeface="Century Gothic" panose="020B0502020202020204" pitchFamily="34" charset="0"/>
                  <a:ea typeface="FedraSerifAGR-BookTF"/>
                  <a:cs typeface="Arial" panose="020B0604020202020204" pitchFamily="34" charset="0"/>
                </a:rPr>
                <a:t>Λ</a:t>
              </a:r>
              <a:r>
                <a:rPr lang="el-GR" sz="1200" b="1" dirty="0" err="1" smtClean="0">
                  <a:latin typeface="Century Gothic" panose="020B0502020202020204" pitchFamily="34" charset="0"/>
                  <a:ea typeface="FedraSerifAGR-BookTF"/>
                  <a:cs typeface="Arial" panose="020B0604020202020204" pitchFamily="34" charset="0"/>
                </a:rPr>
                <a:t>ατζιάς</a:t>
              </a:r>
              <a:endParaRPr lang="el-GR" sz="1200" b="1" dirty="0"/>
            </a:p>
            <a:p>
              <a:endParaRPr lang="el-GR" sz="1200" dirty="0"/>
            </a:p>
          </p:txBody>
        </p:sp>
      </p:grpSp>
    </p:spTree>
    <p:extLst>
      <p:ext uri="{BB962C8B-B14F-4D97-AF65-F5344CB8AC3E}">
        <p14:creationId xmlns:p14="http://schemas.microsoft.com/office/powerpoint/2010/main" val="2330182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11"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Φυσικοί </a:t>
            </a:r>
            <a:r>
              <a:rPr lang="el-GR" sz="2400" dirty="0" err="1" smtClean="0">
                <a:solidFill>
                  <a:srgbClr val="92D050"/>
                </a:solidFill>
              </a:rPr>
              <a:t>οικότοποι</a:t>
            </a:r>
            <a:endParaRPr lang="el-GR" sz="2400" b="0" dirty="0">
              <a:solidFill>
                <a:srgbClr val="92D050"/>
              </a:solidFill>
            </a:endParaRPr>
          </a:p>
        </p:txBody>
      </p:sp>
      <p:grpSp>
        <p:nvGrpSpPr>
          <p:cNvPr id="2" name="Group 1"/>
          <p:cNvGrpSpPr/>
          <p:nvPr/>
        </p:nvGrpSpPr>
        <p:grpSpPr>
          <a:xfrm>
            <a:off x="223242" y="1892710"/>
            <a:ext cx="6444000" cy="4178490"/>
            <a:chOff x="223242" y="1892710"/>
            <a:chExt cx="6444000" cy="417849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42" y="1892710"/>
              <a:ext cx="6444000" cy="4128514"/>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5" name="Title 1"/>
            <p:cNvSpPr txBox="1">
              <a:spLocks/>
            </p:cNvSpPr>
            <p:nvPr/>
          </p:nvSpPr>
          <p:spPr>
            <a:xfrm>
              <a:off x="243562" y="5589050"/>
              <a:ext cx="1384223" cy="482150"/>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a:t>
              </a:r>
              <a:r>
                <a:rPr lang="en-US" sz="1000" dirty="0" smtClean="0">
                  <a:solidFill>
                    <a:schemeClr val="bg1"/>
                  </a:solidFill>
                </a:rPr>
                <a:t>A</a:t>
              </a:r>
              <a:r>
                <a:rPr lang="el-GR" sz="1000" dirty="0" err="1" smtClean="0">
                  <a:solidFill>
                    <a:schemeClr val="bg1"/>
                  </a:solidFill>
                </a:rPr>
                <a:t>ποστολίδου</a:t>
              </a:r>
              <a:endParaRPr lang="el-GR" sz="1000" dirty="0" smtClean="0">
                <a:solidFill>
                  <a:schemeClr val="bg1"/>
                </a:solidFill>
              </a:endParaRPr>
            </a:p>
          </p:txBody>
        </p:sp>
      </p:grpSp>
      <p:grpSp>
        <p:nvGrpSpPr>
          <p:cNvPr id="3" name="Group 2"/>
          <p:cNvGrpSpPr/>
          <p:nvPr/>
        </p:nvGrpSpPr>
        <p:grpSpPr>
          <a:xfrm>
            <a:off x="6495100" y="1695106"/>
            <a:ext cx="2605784" cy="4254174"/>
            <a:chOff x="6464620" y="1695106"/>
            <a:chExt cx="2605784" cy="4254174"/>
          </a:xfrm>
        </p:grpSpPr>
        <p:sp>
          <p:nvSpPr>
            <p:cNvPr id="12" name="Title 1"/>
            <p:cNvSpPr txBox="1">
              <a:spLocks/>
            </p:cNvSpPr>
            <p:nvPr/>
          </p:nvSpPr>
          <p:spPr>
            <a:xfrm>
              <a:off x="6587908" y="1988840"/>
              <a:ext cx="2359207" cy="3726378"/>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Σημαντικοί </a:t>
              </a:r>
              <a:r>
                <a:rPr lang="el-GR" sz="1800" dirty="0" err="1" smtClean="0">
                  <a:solidFill>
                    <a:schemeClr val="tx1"/>
                  </a:solidFill>
                </a:rPr>
                <a:t>οικότοποι</a:t>
              </a:r>
              <a:r>
                <a:rPr lang="el-GR" sz="1800" dirty="0" smtClean="0">
                  <a:solidFill>
                    <a:schemeClr val="tx1"/>
                  </a:solidFill>
                </a:rPr>
                <a:t> είναι </a:t>
              </a:r>
              <a:endParaRPr lang="en-US" sz="1800" dirty="0">
                <a:solidFill>
                  <a:schemeClr val="tx1"/>
                </a:solidFill>
              </a:endParaRPr>
            </a:p>
            <a:p>
              <a:r>
                <a:rPr lang="el-GR" sz="1800" dirty="0" smtClean="0">
                  <a:solidFill>
                    <a:schemeClr val="tx1"/>
                  </a:solidFill>
                </a:rPr>
                <a:t>οι υδροβιότοποι όπως </a:t>
              </a:r>
              <a:endParaRPr lang="en-US" sz="1800" dirty="0" smtClean="0">
                <a:solidFill>
                  <a:schemeClr val="tx1"/>
                </a:solidFill>
              </a:endParaRPr>
            </a:p>
            <a:p>
              <a:r>
                <a:rPr lang="el-GR" sz="1800" dirty="0" smtClean="0">
                  <a:solidFill>
                    <a:schemeClr val="tx1"/>
                  </a:solidFill>
                </a:rPr>
                <a:t>η λίμνη </a:t>
              </a:r>
              <a:endParaRPr lang="en-US" sz="1800" dirty="0" smtClean="0">
                <a:solidFill>
                  <a:schemeClr val="tx1"/>
                </a:solidFill>
              </a:endParaRPr>
            </a:p>
            <a:p>
              <a:r>
                <a:rPr lang="el-GR" sz="1800" dirty="0" smtClean="0">
                  <a:solidFill>
                    <a:schemeClr val="tx1"/>
                  </a:solidFill>
                </a:rPr>
                <a:t>της </a:t>
              </a:r>
              <a:r>
                <a:rPr lang="el-GR" sz="1800" dirty="0" err="1" smtClean="0">
                  <a:solidFill>
                    <a:schemeClr val="tx1"/>
                  </a:solidFill>
                </a:rPr>
                <a:t>Ορόκλινης</a:t>
              </a:r>
              <a:r>
                <a:rPr lang="el-GR" sz="1800" dirty="0" smtClean="0">
                  <a:solidFill>
                    <a:schemeClr val="tx1"/>
                  </a:solidFill>
                </a:rPr>
                <a:t>.</a:t>
              </a:r>
            </a:p>
          </p:txBody>
        </p:sp>
        <p:sp>
          <p:nvSpPr>
            <p:cNvPr id="14" name="Oval 13"/>
            <p:cNvSpPr/>
            <p:nvPr/>
          </p:nvSpPr>
          <p:spPr>
            <a:xfrm>
              <a:off x="6464620" y="1695106"/>
              <a:ext cx="2605784" cy="425417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768496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Χλωρίδα</a:t>
            </a:r>
            <a:endParaRPr lang="el-GR" sz="2400" b="0" dirty="0">
              <a:solidFill>
                <a:srgbClr val="92D050"/>
              </a:solidFill>
            </a:endParaRPr>
          </a:p>
        </p:txBody>
      </p:sp>
      <p:grpSp>
        <p:nvGrpSpPr>
          <p:cNvPr id="2" name="Group 1"/>
          <p:cNvGrpSpPr/>
          <p:nvPr/>
        </p:nvGrpSpPr>
        <p:grpSpPr>
          <a:xfrm>
            <a:off x="-87931" y="1571732"/>
            <a:ext cx="3496423" cy="4794001"/>
            <a:chOff x="-87931" y="1470132"/>
            <a:chExt cx="3496423" cy="4794001"/>
          </a:xfrm>
        </p:grpSpPr>
        <p:pic>
          <p:nvPicPr>
            <p:cNvPr id="13" name="Picture 5" descr="DSC_0104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392" y="1470132"/>
              <a:ext cx="3157100" cy="47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15" name="Title 1"/>
            <p:cNvSpPr txBox="1">
              <a:spLocks/>
            </p:cNvSpPr>
            <p:nvPr/>
          </p:nvSpPr>
          <p:spPr>
            <a:xfrm>
              <a:off x="-87931" y="5733256"/>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Κ. Καδής</a:t>
              </a:r>
            </a:p>
          </p:txBody>
        </p:sp>
        <p:sp>
          <p:nvSpPr>
            <p:cNvPr id="16" name="Rectangle 15"/>
            <p:cNvSpPr/>
            <p:nvPr/>
          </p:nvSpPr>
          <p:spPr>
            <a:xfrm>
              <a:off x="297112" y="1528474"/>
              <a:ext cx="2640466" cy="461665"/>
            </a:xfrm>
            <a:prstGeom prst="rect">
              <a:avLst/>
            </a:prstGeom>
          </p:spPr>
          <p:txBody>
            <a:bodyPr wrap="none">
              <a:spAutoFit/>
            </a:bodyPr>
            <a:lstStyle/>
            <a:p>
              <a:r>
                <a:rPr lang="el-GR" sz="1200" b="1" dirty="0" smtClean="0">
                  <a:solidFill>
                    <a:schemeClr val="bg1"/>
                  </a:solidFill>
                  <a:latin typeface="Century Gothic" panose="020B0502020202020204" pitchFamily="34" charset="0"/>
                  <a:cs typeface="Arial" panose="020B0604020202020204" pitchFamily="34" charset="0"/>
                </a:rPr>
                <a:t>Κυπριακή τουλίπα </a:t>
              </a:r>
              <a:r>
                <a:rPr lang="el-GR" sz="1200" b="1" i="1" dirty="0" smtClean="0">
                  <a:solidFill>
                    <a:schemeClr val="bg1"/>
                  </a:solidFill>
                  <a:latin typeface="Century Gothic" panose="020B0502020202020204" pitchFamily="34" charset="0"/>
                  <a:cs typeface="Arial" panose="020B0604020202020204" pitchFamily="34" charset="0"/>
                </a:rPr>
                <a:t>(</a:t>
              </a:r>
              <a:r>
                <a:rPr lang="en-US" sz="1200" b="1" i="1" dirty="0" err="1" smtClean="0">
                  <a:solidFill>
                    <a:schemeClr val="bg1"/>
                  </a:solidFill>
                  <a:latin typeface="Century Gothic" panose="020B0502020202020204" pitchFamily="34" charset="0"/>
                  <a:cs typeface="Arial" panose="020B0604020202020204" pitchFamily="34" charset="0"/>
                </a:rPr>
                <a:t>Tulipa</a:t>
              </a:r>
              <a:r>
                <a:rPr lang="en-US" sz="1200" b="1" i="1" dirty="0" smtClean="0">
                  <a:solidFill>
                    <a:schemeClr val="bg1"/>
                  </a:solidFill>
                  <a:latin typeface="Century Gothic" panose="020B0502020202020204" pitchFamily="34" charset="0"/>
                  <a:cs typeface="Arial" panose="020B0604020202020204" pitchFamily="34" charset="0"/>
                </a:rPr>
                <a:t> </a:t>
              </a:r>
              <a:r>
                <a:rPr lang="en-US" sz="1200" b="1" i="1" dirty="0" err="1" smtClean="0">
                  <a:solidFill>
                    <a:schemeClr val="bg1"/>
                  </a:solidFill>
                  <a:latin typeface="Century Gothic" panose="020B0502020202020204" pitchFamily="34" charset="0"/>
                  <a:cs typeface="Arial" panose="020B0604020202020204" pitchFamily="34" charset="0"/>
                </a:rPr>
                <a:t>cypria</a:t>
              </a:r>
              <a:r>
                <a:rPr lang="el-GR" sz="1200" b="1" i="1" dirty="0" smtClean="0">
                  <a:solidFill>
                    <a:schemeClr val="bg1"/>
                  </a:solidFill>
                  <a:latin typeface="Century Gothic" panose="020B0502020202020204" pitchFamily="34" charset="0"/>
                  <a:cs typeface="Arial" panose="020B0604020202020204" pitchFamily="34" charset="0"/>
                </a:rPr>
                <a:t>)</a:t>
              </a:r>
              <a:endParaRPr lang="el-GR" sz="1200" b="1" i="1" dirty="0">
                <a:solidFill>
                  <a:schemeClr val="bg1"/>
                </a:solidFill>
              </a:endParaRPr>
            </a:p>
            <a:p>
              <a:endParaRPr lang="el-GR" sz="1200" dirty="0"/>
            </a:p>
          </p:txBody>
        </p:sp>
      </p:grpSp>
      <p:grpSp>
        <p:nvGrpSpPr>
          <p:cNvPr id="3" name="Group 2"/>
          <p:cNvGrpSpPr/>
          <p:nvPr/>
        </p:nvGrpSpPr>
        <p:grpSpPr>
          <a:xfrm>
            <a:off x="3529361" y="1571732"/>
            <a:ext cx="4904431" cy="3428635"/>
            <a:chOff x="3529361" y="1470132"/>
            <a:chExt cx="4904431" cy="3428635"/>
          </a:xfrm>
        </p:grpSpPr>
        <p:pic>
          <p:nvPicPr>
            <p:cNvPr id="12" name="Picture 6" descr="Cyclamen_cyprium_web2"/>
            <p:cNvPicPr>
              <a:picLocks noChangeAspect="1" noChangeArrowheads="1"/>
            </p:cNvPicPr>
            <p:nvPr/>
          </p:nvPicPr>
          <p:blipFill rotWithShape="1">
            <a:blip r:embed="rId4">
              <a:extLst>
                <a:ext uri="{28A0092B-C50C-407E-A947-70E740481C1C}">
                  <a14:useLocalDpi xmlns:a14="http://schemas.microsoft.com/office/drawing/2010/main"/>
                </a:ext>
              </a:extLst>
            </a:blip>
            <a:srcRect t="7385"/>
            <a:stretch/>
          </p:blipFill>
          <p:spPr bwMode="auto">
            <a:xfrm>
              <a:off x="3607792" y="1470132"/>
              <a:ext cx="4826000" cy="3352221"/>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9" name="Title 1"/>
            <p:cNvSpPr txBox="1">
              <a:spLocks/>
            </p:cNvSpPr>
            <p:nvPr/>
          </p:nvSpPr>
          <p:spPr>
            <a:xfrm>
              <a:off x="3529361" y="4367890"/>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Χ.</a:t>
              </a:r>
              <a:r>
                <a:rPr lang="en-US" sz="1000" dirty="0" smtClean="0">
                  <a:solidFill>
                    <a:schemeClr val="bg1"/>
                  </a:solidFill>
                </a:rPr>
                <a:t> </a:t>
              </a:r>
              <a:r>
                <a:rPr lang="el-GR" sz="1000" dirty="0" smtClean="0">
                  <a:solidFill>
                    <a:schemeClr val="bg1"/>
                  </a:solidFill>
                </a:rPr>
                <a:t>Χριστοδούλου </a:t>
              </a:r>
            </a:p>
          </p:txBody>
        </p:sp>
        <p:sp>
          <p:nvSpPr>
            <p:cNvPr id="17" name="Rectangle 16"/>
            <p:cNvSpPr/>
            <p:nvPr/>
          </p:nvSpPr>
          <p:spPr>
            <a:xfrm>
              <a:off x="3661132" y="1521990"/>
              <a:ext cx="3320140" cy="461665"/>
            </a:xfrm>
            <a:prstGeom prst="rect">
              <a:avLst/>
            </a:prstGeom>
          </p:spPr>
          <p:txBody>
            <a:bodyPr wrap="none">
              <a:spAutoFit/>
            </a:bodyPr>
            <a:lstStyle/>
            <a:p>
              <a:r>
                <a:rPr lang="el-GR" sz="1200" b="1" dirty="0" smtClean="0">
                  <a:solidFill>
                    <a:schemeClr val="bg1"/>
                  </a:solidFill>
                  <a:latin typeface="Century Gothic" panose="020B0502020202020204" pitchFamily="34" charset="0"/>
                  <a:cs typeface="Arial" panose="020B0604020202020204" pitchFamily="34" charset="0"/>
                </a:rPr>
                <a:t>Κυπριακό κυκλάμινο</a:t>
              </a:r>
              <a:r>
                <a:rPr lang="en-US" sz="1200" b="1" dirty="0" smtClean="0">
                  <a:solidFill>
                    <a:schemeClr val="bg1"/>
                  </a:solidFill>
                  <a:latin typeface="Century Gothic" panose="020B0502020202020204" pitchFamily="34" charset="0"/>
                  <a:cs typeface="Arial" panose="020B0604020202020204" pitchFamily="34" charset="0"/>
                </a:rPr>
                <a:t> </a:t>
              </a:r>
              <a:r>
                <a:rPr lang="en-US" sz="1200" b="1" i="1" dirty="0" smtClean="0">
                  <a:solidFill>
                    <a:schemeClr val="bg1"/>
                  </a:solidFill>
                  <a:latin typeface="Century Gothic" panose="020B0502020202020204" pitchFamily="34" charset="0"/>
                  <a:cs typeface="Arial" panose="020B0604020202020204" pitchFamily="34" charset="0"/>
                </a:rPr>
                <a:t>(Cyclamen </a:t>
              </a:r>
              <a:r>
                <a:rPr lang="en-US" sz="1200" b="1" i="1" dirty="0" err="1" smtClean="0">
                  <a:solidFill>
                    <a:schemeClr val="bg1"/>
                  </a:solidFill>
                  <a:latin typeface="Century Gothic" panose="020B0502020202020204" pitchFamily="34" charset="0"/>
                  <a:cs typeface="Arial" panose="020B0604020202020204" pitchFamily="34" charset="0"/>
                </a:rPr>
                <a:t>cyprium</a:t>
              </a:r>
              <a:r>
                <a:rPr lang="en-US" sz="1200" b="1" i="1" dirty="0" smtClean="0">
                  <a:solidFill>
                    <a:schemeClr val="bg1"/>
                  </a:solidFill>
                  <a:latin typeface="Century Gothic" panose="020B0502020202020204" pitchFamily="34" charset="0"/>
                  <a:cs typeface="Arial" panose="020B0604020202020204" pitchFamily="34" charset="0"/>
                </a:rPr>
                <a:t>)</a:t>
              </a:r>
              <a:endParaRPr lang="el-GR" sz="1200" b="1" i="1" dirty="0">
                <a:solidFill>
                  <a:schemeClr val="bg1"/>
                </a:solidFill>
              </a:endParaRPr>
            </a:p>
            <a:p>
              <a:endParaRPr lang="el-GR" sz="1200" dirty="0"/>
            </a:p>
          </p:txBody>
        </p:sp>
      </p:grpSp>
      <p:grpSp>
        <p:nvGrpSpPr>
          <p:cNvPr id="4" name="Group 3"/>
          <p:cNvGrpSpPr/>
          <p:nvPr/>
        </p:nvGrpSpPr>
        <p:grpSpPr>
          <a:xfrm>
            <a:off x="4566930" y="4050458"/>
            <a:ext cx="3585333" cy="3183004"/>
            <a:chOff x="4566930" y="4091098"/>
            <a:chExt cx="3585333" cy="3183004"/>
          </a:xfrm>
        </p:grpSpPr>
        <p:sp>
          <p:nvSpPr>
            <p:cNvPr id="11" name="Title 1"/>
            <p:cNvSpPr txBox="1">
              <a:spLocks/>
            </p:cNvSpPr>
            <p:nvPr/>
          </p:nvSpPr>
          <p:spPr>
            <a:xfrm>
              <a:off x="5024736" y="4091098"/>
              <a:ext cx="2669720"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144 ενδημικά είδη φυτών.</a:t>
              </a:r>
            </a:p>
          </p:txBody>
        </p:sp>
        <p:sp>
          <p:nvSpPr>
            <p:cNvPr id="14" name="Oval 13"/>
            <p:cNvSpPr/>
            <p:nvPr/>
          </p:nvSpPr>
          <p:spPr>
            <a:xfrm>
              <a:off x="4566930" y="4710492"/>
              <a:ext cx="3585333" cy="194421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7932492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9"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Χλωρίδα</a:t>
            </a:r>
            <a:endParaRPr lang="el-GR" sz="2400" b="0" dirty="0">
              <a:solidFill>
                <a:srgbClr val="92D050"/>
              </a:solidFill>
            </a:endParaRPr>
          </a:p>
        </p:txBody>
      </p:sp>
      <p:grpSp>
        <p:nvGrpSpPr>
          <p:cNvPr id="3" name="Group 2"/>
          <p:cNvGrpSpPr/>
          <p:nvPr/>
        </p:nvGrpSpPr>
        <p:grpSpPr>
          <a:xfrm>
            <a:off x="148760" y="1813740"/>
            <a:ext cx="6114776" cy="4383094"/>
            <a:chOff x="148760" y="1721634"/>
            <a:chExt cx="6114776" cy="4383094"/>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t="13738" r="11784"/>
            <a:stretch/>
          </p:blipFill>
          <p:spPr>
            <a:xfrm>
              <a:off x="395536" y="1721634"/>
              <a:ext cx="5868000" cy="430354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148760" y="557385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a:solidFill>
                    <a:schemeClr val="tx1"/>
                  </a:solidFill>
                </a:rPr>
                <a:t>M</a:t>
              </a:r>
              <a:r>
                <a:rPr lang="el-GR" sz="1000" dirty="0" smtClean="0">
                  <a:solidFill>
                    <a:schemeClr val="tx1"/>
                  </a:solidFill>
                </a:rPr>
                <a:t>. </a:t>
              </a:r>
              <a:r>
                <a:rPr lang="en-US" sz="1000" dirty="0" smtClean="0">
                  <a:solidFill>
                    <a:schemeClr val="tx1"/>
                  </a:solidFill>
                </a:rPr>
                <a:t>A</a:t>
              </a:r>
              <a:r>
                <a:rPr lang="el-GR" sz="1000" dirty="0" err="1" smtClean="0">
                  <a:solidFill>
                    <a:schemeClr val="tx1"/>
                  </a:solidFill>
                </a:rPr>
                <a:t>νδρέου</a:t>
              </a:r>
              <a:endParaRPr lang="el-GR" sz="1000" dirty="0" smtClean="0">
                <a:solidFill>
                  <a:schemeClr val="tx1"/>
                </a:solidFill>
              </a:endParaRPr>
            </a:p>
          </p:txBody>
        </p:sp>
        <p:sp>
          <p:nvSpPr>
            <p:cNvPr id="2" name="Rectangle 1"/>
            <p:cNvSpPr/>
            <p:nvPr/>
          </p:nvSpPr>
          <p:spPr>
            <a:xfrm>
              <a:off x="454908" y="1788056"/>
              <a:ext cx="4572000" cy="276999"/>
            </a:xfrm>
            <a:prstGeom prst="rect">
              <a:avLst/>
            </a:prstGeom>
          </p:spPr>
          <p:txBody>
            <a:bodyPr>
              <a:spAutoFit/>
            </a:bodyPr>
            <a:lstStyle/>
            <a:p>
              <a:r>
                <a:rPr lang="el-GR" sz="1200" b="1" dirty="0" err="1" smtClean="0">
                  <a:latin typeface="CenturyGothic-Italic"/>
                </a:rPr>
                <a:t>Σουαέντα</a:t>
              </a:r>
              <a:r>
                <a:rPr lang="el-GR" sz="1200" b="1" dirty="0" smtClean="0">
                  <a:latin typeface="CenturyGothic-Italic"/>
                </a:rPr>
                <a:t> </a:t>
              </a:r>
              <a:r>
                <a:rPr lang="el-GR" sz="1200" b="1" dirty="0">
                  <a:latin typeface="CenturyGothic-Italic"/>
                </a:rPr>
                <a:t>η </a:t>
              </a:r>
              <a:r>
                <a:rPr lang="el-GR" sz="1200" b="1" dirty="0" smtClean="0">
                  <a:latin typeface="CenturyGothic-Italic"/>
                </a:rPr>
                <a:t>αιγυπτιακή(</a:t>
              </a:r>
              <a:r>
                <a:rPr lang="en-US" sz="1200" b="1" i="1" dirty="0" err="1">
                  <a:latin typeface="CenturyGothic-Italic"/>
                </a:rPr>
                <a:t>Suaeda</a:t>
              </a:r>
              <a:r>
                <a:rPr lang="en-US" sz="1200" b="1" i="1" dirty="0">
                  <a:latin typeface="CenturyGothic-Italic"/>
                </a:rPr>
                <a:t> </a:t>
              </a:r>
              <a:r>
                <a:rPr lang="en-US" sz="1200" b="1" i="1" dirty="0" err="1">
                  <a:latin typeface="CenturyGothic-Italic"/>
                </a:rPr>
                <a:t>aegyptiaca</a:t>
              </a:r>
              <a:r>
                <a:rPr lang="el-GR" sz="1200" b="1" dirty="0">
                  <a:latin typeface="CenturyGothic-Italic"/>
                </a:rPr>
                <a:t>)</a:t>
              </a:r>
            </a:p>
          </p:txBody>
        </p:sp>
      </p:grpSp>
      <p:grpSp>
        <p:nvGrpSpPr>
          <p:cNvPr id="4" name="Group 3"/>
          <p:cNvGrpSpPr/>
          <p:nvPr/>
        </p:nvGrpSpPr>
        <p:grpSpPr>
          <a:xfrm>
            <a:off x="6084167" y="1772816"/>
            <a:ext cx="3059833" cy="1944216"/>
            <a:chOff x="6084167" y="1772816"/>
            <a:chExt cx="3059833" cy="1944216"/>
          </a:xfrm>
        </p:grpSpPr>
        <p:sp>
          <p:nvSpPr>
            <p:cNvPr id="5" name="Rectangle 4"/>
            <p:cNvSpPr/>
            <p:nvPr/>
          </p:nvSpPr>
          <p:spPr>
            <a:xfrm>
              <a:off x="6340771" y="2560258"/>
              <a:ext cx="2546624" cy="369332"/>
            </a:xfrm>
            <a:prstGeom prst="rect">
              <a:avLst/>
            </a:prstGeom>
          </p:spPr>
          <p:txBody>
            <a:bodyPr wrap="square">
              <a:spAutoFit/>
            </a:bodyPr>
            <a:lstStyle/>
            <a:p>
              <a:pPr algn="ctr"/>
              <a:r>
                <a:rPr lang="el-GR" b="1" dirty="0" smtClean="0">
                  <a:latin typeface="CenturyGothic-Italic"/>
                </a:rPr>
                <a:t>Σπάνια είδη φυτών</a:t>
              </a:r>
            </a:p>
          </p:txBody>
        </p:sp>
        <p:sp>
          <p:nvSpPr>
            <p:cNvPr id="8" name="Oval 7"/>
            <p:cNvSpPr/>
            <p:nvPr/>
          </p:nvSpPr>
          <p:spPr>
            <a:xfrm>
              <a:off x="6084167" y="1772816"/>
              <a:ext cx="3059833" cy="194421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746180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331026" y="3182302"/>
            <a:ext cx="2669720" cy="3183004"/>
            <a:chOff x="6331026" y="3182302"/>
            <a:chExt cx="2669720" cy="3183004"/>
          </a:xfrm>
        </p:grpSpPr>
        <p:sp>
          <p:nvSpPr>
            <p:cNvPr id="6" name="Title 1"/>
            <p:cNvSpPr txBox="1">
              <a:spLocks/>
            </p:cNvSpPr>
            <p:nvPr/>
          </p:nvSpPr>
          <p:spPr>
            <a:xfrm>
              <a:off x="6331026" y="3182302"/>
              <a:ext cx="2669720"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Πλούσια πανίδα. </a:t>
              </a:r>
            </a:p>
          </p:txBody>
        </p:sp>
        <p:sp>
          <p:nvSpPr>
            <p:cNvPr id="7" name="Oval 6"/>
            <p:cNvSpPr/>
            <p:nvPr/>
          </p:nvSpPr>
          <p:spPr>
            <a:xfrm>
              <a:off x="6445188" y="4230893"/>
              <a:ext cx="2302296" cy="1080120"/>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Πανίδα</a:t>
            </a:r>
            <a:endParaRPr lang="el-GR" sz="2400" b="0" dirty="0">
              <a:solidFill>
                <a:srgbClr val="92D050"/>
              </a:solidFill>
            </a:endParaRPr>
          </a:p>
        </p:txBody>
      </p:sp>
      <p:grpSp>
        <p:nvGrpSpPr>
          <p:cNvPr id="2" name="Group 1"/>
          <p:cNvGrpSpPr/>
          <p:nvPr/>
        </p:nvGrpSpPr>
        <p:grpSpPr>
          <a:xfrm>
            <a:off x="-68821" y="1612318"/>
            <a:ext cx="3157531" cy="2099926"/>
            <a:chOff x="-68821" y="1612318"/>
            <a:chExt cx="3157531" cy="2099926"/>
          </a:xfrm>
        </p:grpSpPr>
        <p:pic>
          <p:nvPicPr>
            <p:cNvPr id="13" name="Picture 1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80710" y="1612318"/>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Title 1"/>
            <p:cNvSpPr txBox="1">
              <a:spLocks/>
            </p:cNvSpPr>
            <p:nvPr/>
          </p:nvSpPr>
          <p:spPr>
            <a:xfrm>
              <a:off x="-68821" y="3181367"/>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a:t>
              </a:r>
              <a:r>
                <a:rPr lang="el-GR" sz="1000" dirty="0" err="1" smtClean="0">
                  <a:solidFill>
                    <a:schemeClr val="tx1"/>
                  </a:solidFill>
                </a:rPr>
                <a:t>Ζώτος</a:t>
              </a:r>
              <a:r>
                <a:rPr lang="el-GR" sz="1000" dirty="0" smtClean="0">
                  <a:solidFill>
                    <a:schemeClr val="tx1"/>
                  </a:solidFill>
                </a:rPr>
                <a:t> </a:t>
              </a:r>
            </a:p>
          </p:txBody>
        </p:sp>
        <p:sp>
          <p:nvSpPr>
            <p:cNvPr id="19" name="Rectangle 18"/>
            <p:cNvSpPr/>
            <p:nvPr/>
          </p:nvSpPr>
          <p:spPr>
            <a:xfrm>
              <a:off x="339054" y="1664217"/>
              <a:ext cx="2691442" cy="276999"/>
            </a:xfrm>
            <a:prstGeom prst="rect">
              <a:avLst/>
            </a:prstGeom>
          </p:spPr>
          <p:txBody>
            <a:bodyPr wrap="square">
              <a:spAutoFit/>
            </a:bodyPr>
            <a:lstStyle/>
            <a:p>
              <a:r>
                <a:rPr lang="el-GR" sz="1200" b="1" dirty="0" smtClean="0">
                  <a:latin typeface="CenturyGothic-Italic"/>
                </a:rPr>
                <a:t>Αλεπού (</a:t>
              </a:r>
              <a:r>
                <a:rPr lang="en-US" sz="1200" b="1" i="1" dirty="0" err="1" smtClean="0">
                  <a:latin typeface="CenturyGothic-Italic"/>
                </a:rPr>
                <a:t>Vulpes</a:t>
              </a:r>
              <a:r>
                <a:rPr lang="en-US" sz="1200" b="1" i="1" dirty="0" smtClean="0">
                  <a:latin typeface="CenturyGothic-Italic"/>
                </a:rPr>
                <a:t> </a:t>
              </a:r>
              <a:r>
                <a:rPr lang="en-US" sz="1200" b="1" i="1" dirty="0" err="1" smtClean="0">
                  <a:latin typeface="CenturyGothic-Italic"/>
                </a:rPr>
                <a:t>vulpes</a:t>
              </a:r>
              <a:r>
                <a:rPr lang="el-GR" sz="1200" b="1" dirty="0" smtClean="0">
                  <a:latin typeface="CenturyGothic-Italic"/>
                </a:rPr>
                <a:t>)</a:t>
              </a:r>
              <a:endParaRPr lang="el-GR" sz="1200" b="1" dirty="0">
                <a:latin typeface="CenturyGothic-Italic"/>
              </a:endParaRPr>
            </a:p>
          </p:txBody>
        </p:sp>
      </p:grpSp>
      <p:grpSp>
        <p:nvGrpSpPr>
          <p:cNvPr id="4" name="Group 3"/>
          <p:cNvGrpSpPr/>
          <p:nvPr/>
        </p:nvGrpSpPr>
        <p:grpSpPr>
          <a:xfrm>
            <a:off x="2851396" y="1612318"/>
            <a:ext cx="3251060" cy="2102110"/>
            <a:chOff x="2851396" y="1612318"/>
            <a:chExt cx="3251060" cy="2102110"/>
          </a:xfrm>
        </p:grpSpPr>
        <p:pic>
          <p:nvPicPr>
            <p:cNvPr id="21" name="Picture 2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202872" y="1612318"/>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2" name="Title 1"/>
            <p:cNvSpPr txBox="1">
              <a:spLocks/>
            </p:cNvSpPr>
            <p:nvPr/>
          </p:nvSpPr>
          <p:spPr>
            <a:xfrm>
              <a:off x="2851396" y="318355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a:t>
              </a:r>
              <a:r>
                <a:rPr lang="el-GR" sz="1000" dirty="0" err="1" smtClean="0">
                  <a:solidFill>
                    <a:schemeClr val="tx1"/>
                  </a:solidFill>
                </a:rPr>
                <a:t>Ζώτος</a:t>
              </a:r>
              <a:r>
                <a:rPr lang="el-GR" sz="1000" dirty="0" smtClean="0">
                  <a:solidFill>
                    <a:schemeClr val="tx1"/>
                  </a:solidFill>
                </a:rPr>
                <a:t> </a:t>
              </a:r>
            </a:p>
          </p:txBody>
        </p:sp>
        <p:sp>
          <p:nvSpPr>
            <p:cNvPr id="20" name="Rectangle 19"/>
            <p:cNvSpPr/>
            <p:nvPr/>
          </p:nvSpPr>
          <p:spPr>
            <a:xfrm>
              <a:off x="3254250" y="1668383"/>
              <a:ext cx="2848206" cy="276999"/>
            </a:xfrm>
            <a:prstGeom prst="rect">
              <a:avLst/>
            </a:prstGeom>
          </p:spPr>
          <p:txBody>
            <a:bodyPr wrap="square">
              <a:spAutoFit/>
            </a:bodyPr>
            <a:lstStyle/>
            <a:p>
              <a:r>
                <a:rPr lang="el-GR" sz="1200" b="1" dirty="0" err="1" smtClean="0">
                  <a:solidFill>
                    <a:schemeClr val="bg1"/>
                  </a:solidFill>
                  <a:latin typeface="CenturyGothic-Italic"/>
                </a:rPr>
                <a:t>Σκατζόχοιρος</a:t>
              </a:r>
              <a:r>
                <a:rPr lang="el-GR" sz="1200" b="1" dirty="0" smtClean="0">
                  <a:solidFill>
                    <a:schemeClr val="bg1"/>
                  </a:solidFill>
                  <a:latin typeface="CenturyGothic-Italic"/>
                </a:rPr>
                <a:t> (</a:t>
              </a:r>
              <a:r>
                <a:rPr lang="en-US" sz="1200" b="1" i="1" dirty="0" err="1" smtClean="0">
                  <a:solidFill>
                    <a:schemeClr val="bg1"/>
                  </a:solidFill>
                  <a:latin typeface="CenturyGothic-Italic"/>
                </a:rPr>
                <a:t>Hemiechinus</a:t>
              </a:r>
              <a:r>
                <a:rPr lang="en-US" sz="1200" b="1" i="1" dirty="0" smtClean="0">
                  <a:solidFill>
                    <a:schemeClr val="bg1"/>
                  </a:solidFill>
                  <a:latin typeface="CenturyGothic-Italic"/>
                </a:rPr>
                <a:t> </a:t>
              </a:r>
              <a:r>
                <a:rPr lang="en-US" sz="1200" b="1" i="1" dirty="0" err="1" smtClean="0">
                  <a:solidFill>
                    <a:schemeClr val="bg1"/>
                  </a:solidFill>
                  <a:latin typeface="CenturyGothic-Italic"/>
                </a:rPr>
                <a:t>auritus</a:t>
              </a:r>
              <a:r>
                <a:rPr lang="el-GR" sz="1200" b="1" dirty="0" smtClean="0">
                  <a:solidFill>
                    <a:schemeClr val="bg1"/>
                  </a:solidFill>
                  <a:latin typeface="CenturyGothic-Italic"/>
                </a:rPr>
                <a:t>)</a:t>
              </a:r>
              <a:endParaRPr lang="el-GR" sz="1200" b="1" dirty="0">
                <a:solidFill>
                  <a:schemeClr val="bg1"/>
                </a:solidFill>
                <a:latin typeface="CenturyGothic-Italic"/>
              </a:endParaRPr>
            </a:p>
          </p:txBody>
        </p:sp>
      </p:grpSp>
      <p:grpSp>
        <p:nvGrpSpPr>
          <p:cNvPr id="5" name="Group 4"/>
          <p:cNvGrpSpPr/>
          <p:nvPr/>
        </p:nvGrpSpPr>
        <p:grpSpPr>
          <a:xfrm>
            <a:off x="5790437" y="1612318"/>
            <a:ext cx="3157879" cy="2101055"/>
            <a:chOff x="5790437" y="1612318"/>
            <a:chExt cx="3157879" cy="2101055"/>
          </a:xfrm>
        </p:grpSpPr>
        <p:pic>
          <p:nvPicPr>
            <p:cNvPr id="24" name="Picture 23"/>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140316" y="1612318"/>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7" name="Title 1"/>
            <p:cNvSpPr txBox="1">
              <a:spLocks/>
            </p:cNvSpPr>
            <p:nvPr/>
          </p:nvSpPr>
          <p:spPr>
            <a:xfrm>
              <a:off x="5790437" y="3182496"/>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a:t>
              </a:r>
              <a:r>
                <a:rPr lang="el-GR" sz="1000" dirty="0" err="1" smtClean="0">
                  <a:solidFill>
                    <a:schemeClr val="tx1"/>
                  </a:solidFill>
                </a:rPr>
                <a:t>Ζώτος</a:t>
              </a:r>
              <a:r>
                <a:rPr lang="el-GR" sz="1000" dirty="0" smtClean="0">
                  <a:solidFill>
                    <a:schemeClr val="tx1"/>
                  </a:solidFill>
                </a:rPr>
                <a:t> </a:t>
              </a:r>
            </a:p>
          </p:txBody>
        </p:sp>
        <p:sp>
          <p:nvSpPr>
            <p:cNvPr id="25" name="Rectangle 24"/>
            <p:cNvSpPr/>
            <p:nvPr/>
          </p:nvSpPr>
          <p:spPr>
            <a:xfrm>
              <a:off x="6182219" y="1662751"/>
              <a:ext cx="2691442" cy="276999"/>
            </a:xfrm>
            <a:prstGeom prst="rect">
              <a:avLst/>
            </a:prstGeom>
          </p:spPr>
          <p:txBody>
            <a:bodyPr wrap="square">
              <a:spAutoFit/>
            </a:bodyPr>
            <a:lstStyle/>
            <a:p>
              <a:r>
                <a:rPr lang="el-GR" sz="1200" b="1" dirty="0" smtClean="0">
                  <a:latin typeface="CenturyGothic-Italic"/>
                </a:rPr>
                <a:t>Βάτραχος (</a:t>
              </a:r>
              <a:r>
                <a:rPr lang="en-US" sz="1200" b="1" i="1" dirty="0" err="1" smtClean="0">
                  <a:latin typeface="CenturyGothic-Italic"/>
                </a:rPr>
                <a:t>Bufo</a:t>
              </a:r>
              <a:r>
                <a:rPr lang="en-US" sz="1200" b="1" i="1" dirty="0" smtClean="0">
                  <a:latin typeface="CenturyGothic-Italic"/>
                </a:rPr>
                <a:t> </a:t>
              </a:r>
              <a:r>
                <a:rPr lang="en-US" sz="1200" b="1" i="1" dirty="0" err="1" smtClean="0">
                  <a:latin typeface="CenturyGothic-Italic"/>
                </a:rPr>
                <a:t>viridis</a:t>
              </a:r>
              <a:r>
                <a:rPr lang="el-GR" sz="1200" b="1" dirty="0" smtClean="0">
                  <a:latin typeface="CenturyGothic-Italic"/>
                </a:rPr>
                <a:t>)</a:t>
              </a:r>
              <a:endParaRPr lang="el-GR" sz="1200" b="1" dirty="0">
                <a:latin typeface="CenturyGothic-Italic"/>
              </a:endParaRPr>
            </a:p>
          </p:txBody>
        </p:sp>
      </p:grpSp>
      <p:grpSp>
        <p:nvGrpSpPr>
          <p:cNvPr id="8" name="Group 7"/>
          <p:cNvGrpSpPr/>
          <p:nvPr/>
        </p:nvGrpSpPr>
        <p:grpSpPr>
          <a:xfrm>
            <a:off x="11509" y="4002386"/>
            <a:ext cx="3081041" cy="2098185"/>
            <a:chOff x="11509" y="4002386"/>
            <a:chExt cx="3081041" cy="2098185"/>
          </a:xfrm>
        </p:grpSpPr>
        <p:pic>
          <p:nvPicPr>
            <p:cNvPr id="3" name="Picture 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84550" y="4002386"/>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3" name="Title 1"/>
            <p:cNvSpPr txBox="1">
              <a:spLocks/>
            </p:cNvSpPr>
            <p:nvPr/>
          </p:nvSpPr>
          <p:spPr>
            <a:xfrm>
              <a:off x="11509" y="5569694"/>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Χ. Μακρής </a:t>
              </a:r>
            </a:p>
          </p:txBody>
        </p:sp>
        <p:sp>
          <p:nvSpPr>
            <p:cNvPr id="26" name="Rectangle 25"/>
            <p:cNvSpPr/>
            <p:nvPr/>
          </p:nvSpPr>
          <p:spPr>
            <a:xfrm>
              <a:off x="326172" y="4069817"/>
              <a:ext cx="2691442" cy="276999"/>
            </a:xfrm>
            <a:prstGeom prst="rect">
              <a:avLst/>
            </a:prstGeom>
          </p:spPr>
          <p:txBody>
            <a:bodyPr wrap="square">
              <a:spAutoFit/>
            </a:bodyPr>
            <a:lstStyle/>
            <a:p>
              <a:r>
                <a:rPr lang="el-GR" sz="1200" b="1" dirty="0" smtClean="0">
                  <a:solidFill>
                    <a:schemeClr val="bg1"/>
                  </a:solidFill>
                  <a:latin typeface="CenturyGothic-Italic"/>
                </a:rPr>
                <a:t>Πεταλούδα (</a:t>
              </a:r>
              <a:r>
                <a:rPr lang="en-US" sz="1200" b="1" i="1" dirty="0" err="1" smtClean="0">
                  <a:solidFill>
                    <a:schemeClr val="bg1"/>
                  </a:solidFill>
                  <a:latin typeface="CenturyGothic-Italic"/>
                </a:rPr>
                <a:t>Colias</a:t>
              </a:r>
              <a:r>
                <a:rPr lang="en-US" sz="1200" b="1" i="1" dirty="0" smtClean="0">
                  <a:solidFill>
                    <a:schemeClr val="bg1"/>
                  </a:solidFill>
                  <a:latin typeface="CenturyGothic-Italic"/>
                </a:rPr>
                <a:t> </a:t>
              </a:r>
              <a:r>
                <a:rPr lang="en-US" sz="1200" b="1" i="1" dirty="0" err="1" smtClean="0">
                  <a:solidFill>
                    <a:schemeClr val="bg1"/>
                  </a:solidFill>
                  <a:latin typeface="CenturyGothic-Italic"/>
                </a:rPr>
                <a:t>crocea</a:t>
              </a:r>
              <a:r>
                <a:rPr lang="el-GR" sz="1200" b="1" dirty="0" smtClean="0">
                  <a:solidFill>
                    <a:schemeClr val="bg1"/>
                  </a:solidFill>
                  <a:latin typeface="CenturyGothic-Italic"/>
                </a:rPr>
                <a:t>)</a:t>
              </a:r>
              <a:endParaRPr lang="el-GR" sz="1200" b="1" dirty="0">
                <a:solidFill>
                  <a:schemeClr val="bg1"/>
                </a:solidFill>
                <a:latin typeface="CenturyGothic-Italic"/>
              </a:endParaRPr>
            </a:p>
          </p:txBody>
        </p:sp>
      </p:grpSp>
      <p:grpSp>
        <p:nvGrpSpPr>
          <p:cNvPr id="11" name="Group 10"/>
          <p:cNvGrpSpPr/>
          <p:nvPr/>
        </p:nvGrpSpPr>
        <p:grpSpPr>
          <a:xfrm>
            <a:off x="2926577" y="4001304"/>
            <a:ext cx="3487151" cy="2106621"/>
            <a:chOff x="2926577" y="4001304"/>
            <a:chExt cx="3487151" cy="2106621"/>
          </a:xfrm>
        </p:grpSpPr>
        <p:pic>
          <p:nvPicPr>
            <p:cNvPr id="17" name="Picture 16"/>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202872" y="4001304"/>
              <a:ext cx="2808000" cy="201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8" name="Title 1"/>
            <p:cNvSpPr txBox="1">
              <a:spLocks/>
            </p:cNvSpPr>
            <p:nvPr/>
          </p:nvSpPr>
          <p:spPr>
            <a:xfrm>
              <a:off x="2926577" y="557704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Χ. Μακρής</a:t>
              </a:r>
            </a:p>
          </p:txBody>
        </p:sp>
        <p:sp>
          <p:nvSpPr>
            <p:cNvPr id="28" name="Rectangle 27"/>
            <p:cNvSpPr/>
            <p:nvPr/>
          </p:nvSpPr>
          <p:spPr>
            <a:xfrm>
              <a:off x="3245780" y="4062481"/>
              <a:ext cx="3167948" cy="261610"/>
            </a:xfrm>
            <a:prstGeom prst="rect">
              <a:avLst/>
            </a:prstGeom>
          </p:spPr>
          <p:txBody>
            <a:bodyPr wrap="square">
              <a:spAutoFit/>
            </a:bodyPr>
            <a:lstStyle/>
            <a:p>
              <a:r>
                <a:rPr lang="el-GR" sz="1100" b="1" dirty="0" smtClean="0">
                  <a:latin typeface="CenturyGothic-Italic"/>
                </a:rPr>
                <a:t>Νυχτερίδες </a:t>
              </a:r>
              <a:r>
                <a:rPr lang="el-GR" sz="1100" b="1" i="1" dirty="0" smtClean="0">
                  <a:latin typeface="CenturyGothic-Italic"/>
                </a:rPr>
                <a:t>(</a:t>
              </a:r>
              <a:r>
                <a:rPr lang="en-US" sz="1100" b="1" i="1" dirty="0" err="1" smtClean="0">
                  <a:latin typeface="CenturyGothic-Italic"/>
                </a:rPr>
                <a:t>Rhinolophus</a:t>
              </a:r>
              <a:r>
                <a:rPr lang="en-US" sz="1100" b="1" i="1" dirty="0" smtClean="0">
                  <a:latin typeface="CenturyGothic-Italic"/>
                </a:rPr>
                <a:t> </a:t>
              </a:r>
              <a:r>
                <a:rPr lang="en-US" sz="1100" b="1" i="1" dirty="0" err="1" smtClean="0">
                  <a:latin typeface="CenturyGothic-Italic"/>
                </a:rPr>
                <a:t>hipposideros</a:t>
              </a:r>
              <a:r>
                <a:rPr lang="el-GR" sz="1100" b="1" i="1" dirty="0" smtClean="0">
                  <a:latin typeface="CenturyGothic-Italic"/>
                </a:rPr>
                <a:t>)</a:t>
              </a:r>
              <a:endParaRPr lang="el-GR" sz="1100" b="1" i="1" dirty="0">
                <a:latin typeface="CenturyGothic-Italic"/>
              </a:endParaRPr>
            </a:p>
          </p:txBody>
        </p:sp>
      </p:grpSp>
    </p:spTree>
    <p:extLst>
      <p:ext uri="{BB962C8B-B14F-4D97-AF65-F5344CB8AC3E}">
        <p14:creationId xmlns:p14="http://schemas.microsoft.com/office/powerpoint/2010/main" val="3860078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461276" y="3702380"/>
            <a:ext cx="3495100" cy="3183004"/>
            <a:chOff x="4461276" y="3702380"/>
            <a:chExt cx="3495100" cy="3183004"/>
          </a:xfrm>
        </p:grpSpPr>
        <p:sp>
          <p:nvSpPr>
            <p:cNvPr id="6" name="Title 1"/>
            <p:cNvSpPr txBox="1">
              <a:spLocks/>
            </p:cNvSpPr>
            <p:nvPr/>
          </p:nvSpPr>
          <p:spPr>
            <a:xfrm>
              <a:off x="4873966" y="3702380"/>
              <a:ext cx="2669720"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Ενδημικά ζώα</a:t>
              </a:r>
            </a:p>
            <a:p>
              <a:r>
                <a:rPr lang="el-GR" sz="1800" dirty="0" smtClean="0">
                  <a:solidFill>
                    <a:schemeClr val="tx1"/>
                  </a:solidFill>
                </a:rPr>
                <a:t> της Κύπρου.</a:t>
              </a:r>
              <a:r>
                <a:rPr lang="el-GR" sz="2000" dirty="0" smtClean="0">
                  <a:solidFill>
                    <a:schemeClr val="tx1"/>
                  </a:solidFill>
                </a:rPr>
                <a:t> </a:t>
              </a:r>
            </a:p>
          </p:txBody>
        </p:sp>
        <p:sp>
          <p:nvSpPr>
            <p:cNvPr id="7" name="Oval 6"/>
            <p:cNvSpPr/>
            <p:nvPr/>
          </p:nvSpPr>
          <p:spPr>
            <a:xfrm>
              <a:off x="4461276" y="4199181"/>
              <a:ext cx="3495100" cy="218940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9"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 ΤΗΣ ΚΥΠΡΟΥ</a:t>
            </a:r>
          </a:p>
        </p:txBody>
      </p:sp>
      <p:sp>
        <p:nvSpPr>
          <p:cNvPr id="10"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Πανίδα</a:t>
            </a:r>
            <a:endParaRPr lang="el-GR" sz="2400" b="0" dirty="0">
              <a:solidFill>
                <a:srgbClr val="92D050"/>
              </a:solidFill>
            </a:endParaRPr>
          </a:p>
        </p:txBody>
      </p:sp>
      <p:grpSp>
        <p:nvGrpSpPr>
          <p:cNvPr id="2" name="Group 1"/>
          <p:cNvGrpSpPr/>
          <p:nvPr/>
        </p:nvGrpSpPr>
        <p:grpSpPr>
          <a:xfrm>
            <a:off x="393948" y="1628800"/>
            <a:ext cx="3576474" cy="2351308"/>
            <a:chOff x="393948" y="1628800"/>
            <a:chExt cx="3576474" cy="2351308"/>
          </a:xfrm>
        </p:grpSpPr>
        <p:pic>
          <p:nvPicPr>
            <p:cNvPr id="3" name="Picture 2"/>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58422" y="1628800"/>
              <a:ext cx="3312000" cy="226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393948" y="344923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Χ. Μακρής </a:t>
              </a:r>
            </a:p>
          </p:txBody>
        </p:sp>
        <p:sp>
          <p:nvSpPr>
            <p:cNvPr id="8" name="Rectangle 7"/>
            <p:cNvSpPr/>
            <p:nvPr/>
          </p:nvSpPr>
          <p:spPr>
            <a:xfrm>
              <a:off x="703700" y="1681361"/>
              <a:ext cx="2691442" cy="276999"/>
            </a:xfrm>
            <a:prstGeom prst="rect">
              <a:avLst/>
            </a:prstGeom>
          </p:spPr>
          <p:txBody>
            <a:bodyPr wrap="square">
              <a:spAutoFit/>
            </a:bodyPr>
            <a:lstStyle/>
            <a:p>
              <a:r>
                <a:rPr lang="el-GR" sz="1200" b="1" dirty="0" err="1" smtClean="0">
                  <a:solidFill>
                    <a:schemeClr val="bg1"/>
                  </a:solidFill>
                  <a:latin typeface="CenturyGothic-Italic"/>
                </a:rPr>
                <a:t>Αγρινό</a:t>
              </a:r>
              <a:r>
                <a:rPr lang="el-GR" sz="1200" b="1" dirty="0" smtClean="0">
                  <a:solidFill>
                    <a:schemeClr val="bg1"/>
                  </a:solidFill>
                  <a:latin typeface="CenturyGothic-Italic"/>
                </a:rPr>
                <a:t> (</a:t>
              </a:r>
              <a:r>
                <a:rPr lang="en-US" sz="1200" b="1" i="1" dirty="0" err="1" smtClean="0">
                  <a:solidFill>
                    <a:schemeClr val="bg1"/>
                  </a:solidFill>
                  <a:latin typeface="CenturyGothic-Italic"/>
                </a:rPr>
                <a:t>Ovis</a:t>
              </a:r>
              <a:r>
                <a:rPr lang="en-US" sz="1200" b="1" i="1" dirty="0" smtClean="0">
                  <a:solidFill>
                    <a:schemeClr val="bg1"/>
                  </a:solidFill>
                  <a:latin typeface="CenturyGothic-Italic"/>
                </a:rPr>
                <a:t> </a:t>
              </a:r>
              <a:r>
                <a:rPr lang="en-US" sz="1200" b="1" i="1" dirty="0" err="1" smtClean="0">
                  <a:solidFill>
                    <a:schemeClr val="bg1"/>
                  </a:solidFill>
                  <a:latin typeface="CenturyGothic-Italic"/>
                </a:rPr>
                <a:t>orientalis</a:t>
              </a:r>
              <a:r>
                <a:rPr lang="en-US" sz="1200" b="1" i="1" dirty="0" smtClean="0">
                  <a:solidFill>
                    <a:schemeClr val="bg1"/>
                  </a:solidFill>
                  <a:latin typeface="CenturyGothic-Italic"/>
                </a:rPr>
                <a:t> </a:t>
              </a:r>
              <a:r>
                <a:rPr lang="en-US" sz="1200" b="1" i="1" dirty="0" err="1" smtClean="0">
                  <a:solidFill>
                    <a:schemeClr val="bg1"/>
                  </a:solidFill>
                  <a:latin typeface="CenturyGothic-Italic"/>
                </a:rPr>
                <a:t>ophion</a:t>
              </a:r>
              <a:r>
                <a:rPr lang="el-GR" sz="1200" b="1" dirty="0" smtClean="0">
                  <a:solidFill>
                    <a:schemeClr val="bg1"/>
                  </a:solidFill>
                  <a:latin typeface="CenturyGothic-Italic"/>
                </a:rPr>
                <a:t>)</a:t>
              </a:r>
              <a:endParaRPr lang="el-GR" sz="1200" b="1" dirty="0">
                <a:solidFill>
                  <a:schemeClr val="bg1"/>
                </a:solidFill>
                <a:latin typeface="CenturyGothic-Italic"/>
              </a:endParaRPr>
            </a:p>
          </p:txBody>
        </p:sp>
      </p:grpSp>
      <p:grpSp>
        <p:nvGrpSpPr>
          <p:cNvPr id="4" name="Group 3"/>
          <p:cNvGrpSpPr/>
          <p:nvPr/>
        </p:nvGrpSpPr>
        <p:grpSpPr>
          <a:xfrm>
            <a:off x="3937312" y="1630183"/>
            <a:ext cx="3659024" cy="2346385"/>
            <a:chOff x="3937312" y="1630183"/>
            <a:chExt cx="3659024" cy="2346385"/>
          </a:xfrm>
        </p:grpSpPr>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284336" y="1630183"/>
              <a:ext cx="3312000" cy="226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5" name="Title 1"/>
            <p:cNvSpPr txBox="1">
              <a:spLocks/>
            </p:cNvSpPr>
            <p:nvPr/>
          </p:nvSpPr>
          <p:spPr>
            <a:xfrm>
              <a:off x="3937312" y="344569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a:t>
              </a:r>
              <a:r>
                <a:rPr lang="el-GR" sz="1000" dirty="0" err="1" smtClean="0">
                  <a:solidFill>
                    <a:schemeClr val="tx1"/>
                  </a:solidFill>
                </a:rPr>
                <a:t>Ζώτος</a:t>
              </a:r>
              <a:r>
                <a:rPr lang="el-GR" sz="1000" dirty="0" smtClean="0">
                  <a:solidFill>
                    <a:schemeClr val="tx1"/>
                  </a:solidFill>
                </a:rPr>
                <a:t> </a:t>
              </a:r>
            </a:p>
          </p:txBody>
        </p:sp>
        <p:sp>
          <p:nvSpPr>
            <p:cNvPr id="16" name="Rectangle 15"/>
            <p:cNvSpPr/>
            <p:nvPr/>
          </p:nvSpPr>
          <p:spPr>
            <a:xfrm>
              <a:off x="4331194" y="1679133"/>
              <a:ext cx="3104394" cy="276999"/>
            </a:xfrm>
            <a:prstGeom prst="rect">
              <a:avLst/>
            </a:prstGeom>
          </p:spPr>
          <p:txBody>
            <a:bodyPr wrap="square">
              <a:spAutoFit/>
            </a:bodyPr>
            <a:lstStyle/>
            <a:p>
              <a:r>
                <a:rPr lang="el-GR" sz="1200" b="1" dirty="0" smtClean="0">
                  <a:solidFill>
                    <a:schemeClr val="bg1"/>
                  </a:solidFill>
                  <a:latin typeface="CenturyGothic-Italic"/>
                </a:rPr>
                <a:t>Νερόφιδο (</a:t>
              </a:r>
              <a:r>
                <a:rPr lang="en-US" sz="1200" b="1" i="1" dirty="0" err="1" smtClean="0">
                  <a:solidFill>
                    <a:schemeClr val="bg1"/>
                  </a:solidFill>
                  <a:latin typeface="CenturyGothic-Italic"/>
                </a:rPr>
                <a:t>Natrix</a:t>
              </a:r>
              <a:r>
                <a:rPr lang="en-US" sz="1200" b="1" i="1" dirty="0" smtClean="0">
                  <a:solidFill>
                    <a:schemeClr val="bg1"/>
                  </a:solidFill>
                  <a:latin typeface="CenturyGothic-Italic"/>
                </a:rPr>
                <a:t> </a:t>
              </a:r>
              <a:r>
                <a:rPr lang="en-US" sz="1200" b="1" i="1" dirty="0" err="1" smtClean="0">
                  <a:solidFill>
                    <a:schemeClr val="bg1"/>
                  </a:solidFill>
                  <a:latin typeface="CenturyGothic-Italic"/>
                </a:rPr>
                <a:t>natrix</a:t>
              </a:r>
              <a:r>
                <a:rPr lang="el-GR" sz="1200" b="1" i="1" dirty="0" smtClean="0">
                  <a:solidFill>
                    <a:schemeClr val="bg1"/>
                  </a:solidFill>
                  <a:latin typeface="CenturyGothic-Italic"/>
                </a:rPr>
                <a:t> </a:t>
              </a:r>
              <a:r>
                <a:rPr lang="en-US" sz="1200" b="1" i="1" dirty="0" err="1" smtClean="0">
                  <a:solidFill>
                    <a:schemeClr val="bg1"/>
                  </a:solidFill>
                  <a:latin typeface="CenturyGothic-Italic"/>
                </a:rPr>
                <a:t>cypriaca</a:t>
              </a:r>
              <a:r>
                <a:rPr lang="el-GR" sz="1200" b="1" dirty="0" smtClean="0">
                  <a:solidFill>
                    <a:schemeClr val="bg1"/>
                  </a:solidFill>
                  <a:latin typeface="CenturyGothic-Italic"/>
                </a:rPr>
                <a:t>)</a:t>
              </a:r>
              <a:endParaRPr lang="el-GR" sz="1200" b="1" dirty="0">
                <a:solidFill>
                  <a:schemeClr val="bg1"/>
                </a:solidFill>
                <a:latin typeface="CenturyGothic-Italic"/>
              </a:endParaRPr>
            </a:p>
          </p:txBody>
        </p:sp>
      </p:grpSp>
      <p:grpSp>
        <p:nvGrpSpPr>
          <p:cNvPr id="5" name="Group 4"/>
          <p:cNvGrpSpPr/>
          <p:nvPr/>
        </p:nvGrpSpPr>
        <p:grpSpPr>
          <a:xfrm>
            <a:off x="307329" y="4185336"/>
            <a:ext cx="3811253" cy="2351308"/>
            <a:chOff x="307329" y="4185336"/>
            <a:chExt cx="3811253" cy="2351308"/>
          </a:xfrm>
        </p:grpSpPr>
        <p:pic>
          <p:nvPicPr>
            <p:cNvPr id="13" name="Picture 1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679450" y="4185336"/>
              <a:ext cx="3312000" cy="226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7" name="Rectangle 16"/>
            <p:cNvSpPr/>
            <p:nvPr/>
          </p:nvSpPr>
          <p:spPr>
            <a:xfrm>
              <a:off x="658080" y="4195496"/>
              <a:ext cx="3460502" cy="276999"/>
            </a:xfrm>
            <a:prstGeom prst="rect">
              <a:avLst/>
            </a:prstGeom>
          </p:spPr>
          <p:txBody>
            <a:bodyPr wrap="square">
              <a:spAutoFit/>
            </a:bodyPr>
            <a:lstStyle/>
            <a:p>
              <a:r>
                <a:rPr lang="el-GR" sz="1200" b="1" dirty="0" err="1" smtClean="0">
                  <a:solidFill>
                    <a:schemeClr val="bg1"/>
                  </a:solidFill>
                  <a:latin typeface="CenturyGothic-Italic"/>
                </a:rPr>
                <a:t>Σκαλιφούρτα</a:t>
              </a:r>
              <a:r>
                <a:rPr lang="el-GR" sz="100" b="1" dirty="0" smtClean="0">
                  <a:solidFill>
                    <a:schemeClr val="bg1"/>
                  </a:solidFill>
                  <a:latin typeface="CenturyGothic-Italic"/>
                </a:rPr>
                <a:t> </a:t>
              </a:r>
              <a:r>
                <a:rPr lang="el-GR" sz="1200" b="1" dirty="0" smtClean="0">
                  <a:solidFill>
                    <a:schemeClr val="bg1"/>
                  </a:solidFill>
                  <a:latin typeface="CenturyGothic-Italic"/>
                </a:rPr>
                <a:t>(</a:t>
              </a:r>
              <a:r>
                <a:rPr lang="en-US" sz="1200" b="1" i="1" dirty="0" err="1" smtClean="0">
                  <a:solidFill>
                    <a:schemeClr val="bg1"/>
                  </a:solidFill>
                  <a:latin typeface="CenturyGothic-Italic"/>
                </a:rPr>
                <a:t>Oenanthe</a:t>
              </a:r>
              <a:r>
                <a:rPr lang="en-US" sz="1200" b="1" i="1" dirty="0" smtClean="0">
                  <a:solidFill>
                    <a:schemeClr val="bg1"/>
                  </a:solidFill>
                  <a:latin typeface="CenturyGothic-Italic"/>
                </a:rPr>
                <a:t> </a:t>
              </a:r>
              <a:r>
                <a:rPr lang="en-US" sz="1200" b="1" i="1" dirty="0" err="1" smtClean="0">
                  <a:solidFill>
                    <a:schemeClr val="bg1"/>
                  </a:solidFill>
                  <a:latin typeface="CenturyGothic-Italic"/>
                </a:rPr>
                <a:t>cypriaca</a:t>
              </a:r>
              <a:r>
                <a:rPr lang="en-US" sz="1200" b="1" i="1" dirty="0" smtClean="0">
                  <a:solidFill>
                    <a:schemeClr val="bg1"/>
                  </a:solidFill>
                  <a:latin typeface="CenturyGothic-Italic"/>
                </a:rPr>
                <a:t>)</a:t>
              </a:r>
              <a:endParaRPr lang="el-GR" sz="1200" b="1" dirty="0">
                <a:solidFill>
                  <a:schemeClr val="bg1"/>
                </a:solidFill>
                <a:latin typeface="CenturyGothic-Italic"/>
              </a:endParaRPr>
            </a:p>
          </p:txBody>
        </p:sp>
        <p:sp>
          <p:nvSpPr>
            <p:cNvPr id="18" name="Title 1"/>
            <p:cNvSpPr txBox="1">
              <a:spLocks/>
            </p:cNvSpPr>
            <p:nvPr/>
          </p:nvSpPr>
          <p:spPr>
            <a:xfrm>
              <a:off x="307329" y="6005767"/>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a:t>
              </a:r>
              <a:r>
                <a:rPr lang="en-US" sz="1000" dirty="0" smtClean="0">
                  <a:solidFill>
                    <a:schemeClr val="tx1"/>
                  </a:solidFill>
                </a:rPr>
                <a:t>Gore</a:t>
              </a:r>
              <a:r>
                <a:rPr lang="el-GR" sz="1000" dirty="0" smtClean="0">
                  <a:solidFill>
                    <a:schemeClr val="tx1"/>
                  </a:solidFill>
                </a:rPr>
                <a:t> </a:t>
              </a:r>
            </a:p>
          </p:txBody>
        </p:sp>
      </p:grpSp>
    </p:spTree>
    <p:extLst>
      <p:ext uri="{BB962C8B-B14F-4D97-AF65-F5344CB8AC3E}">
        <p14:creationId xmlns:p14="http://schemas.microsoft.com/office/powerpoint/2010/main" val="1811095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Effect transition="in" filter="fade">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ΜΕΤΑΝΑΣΤΕΥΣΗ ΠΟΥΛΙΩΝ</a:t>
            </a:r>
          </a:p>
        </p:txBody>
      </p:sp>
      <p:sp>
        <p:nvSpPr>
          <p:cNvPr id="7"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Μετανάστευση</a:t>
            </a:r>
            <a:endParaRPr lang="el-GR" sz="2400" b="0" dirty="0">
              <a:solidFill>
                <a:srgbClr val="92D05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92" y="1622017"/>
            <a:ext cx="7632000" cy="4767784"/>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3" name="Group 2"/>
          <p:cNvGrpSpPr/>
          <p:nvPr/>
        </p:nvGrpSpPr>
        <p:grpSpPr>
          <a:xfrm>
            <a:off x="3586421" y="4869160"/>
            <a:ext cx="4207646" cy="1417319"/>
            <a:chOff x="3586421" y="4869160"/>
            <a:chExt cx="4207646" cy="1417319"/>
          </a:xfrm>
        </p:grpSpPr>
        <p:sp>
          <p:nvSpPr>
            <p:cNvPr id="8" name="Title 1"/>
            <p:cNvSpPr txBox="1">
              <a:spLocks/>
            </p:cNvSpPr>
            <p:nvPr/>
          </p:nvSpPr>
          <p:spPr>
            <a:xfrm>
              <a:off x="3887332" y="5061339"/>
              <a:ext cx="3605824" cy="104859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bg1"/>
                  </a:solidFill>
                </a:rPr>
                <a:t>Μετανάστευση πουλιών για εξεύρεση τροφής και αναπαραγωγή. </a:t>
              </a:r>
            </a:p>
          </p:txBody>
        </p:sp>
        <p:sp>
          <p:nvSpPr>
            <p:cNvPr id="9" name="Oval 8"/>
            <p:cNvSpPr/>
            <p:nvPr/>
          </p:nvSpPr>
          <p:spPr>
            <a:xfrm>
              <a:off x="3586421" y="4869160"/>
              <a:ext cx="4207646" cy="1417319"/>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1728008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ΜΕΤΑΝΑΣΤΕΥΣΗ ΠΟΥΛΙΩΝ</a:t>
            </a:r>
          </a:p>
        </p:txBody>
      </p:sp>
      <p:sp>
        <p:nvSpPr>
          <p:cNvPr id="6"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Μετανάστευση</a:t>
            </a:r>
            <a:endParaRPr lang="el-GR" sz="2000" b="0" dirty="0">
              <a:solidFill>
                <a:srgbClr val="92D050"/>
              </a:solidFill>
            </a:endParaRPr>
          </a:p>
        </p:txBody>
      </p:sp>
      <p:grpSp>
        <p:nvGrpSpPr>
          <p:cNvPr id="3" name="Group 2"/>
          <p:cNvGrpSpPr/>
          <p:nvPr/>
        </p:nvGrpSpPr>
        <p:grpSpPr>
          <a:xfrm>
            <a:off x="5940152" y="1816719"/>
            <a:ext cx="3048000" cy="3712089"/>
            <a:chOff x="5940152" y="1816719"/>
            <a:chExt cx="3048000" cy="3712089"/>
          </a:xfrm>
        </p:grpSpPr>
        <p:sp>
          <p:nvSpPr>
            <p:cNvPr id="8" name="Title 1"/>
            <p:cNvSpPr txBox="1">
              <a:spLocks/>
            </p:cNvSpPr>
            <p:nvPr/>
          </p:nvSpPr>
          <p:spPr>
            <a:xfrm>
              <a:off x="6261476" y="1816719"/>
              <a:ext cx="2456643" cy="3712089"/>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Διαδρομές μετανάστευσης</a:t>
              </a:r>
              <a:r>
                <a:rPr lang="el-GR" sz="2000" dirty="0" smtClean="0">
                  <a:solidFill>
                    <a:schemeClr val="tx1"/>
                  </a:solidFill>
                </a:rPr>
                <a:t>. </a:t>
              </a:r>
            </a:p>
          </p:txBody>
        </p:sp>
        <p:sp>
          <p:nvSpPr>
            <p:cNvPr id="9" name="Oval 8"/>
            <p:cNvSpPr/>
            <p:nvPr/>
          </p:nvSpPr>
          <p:spPr>
            <a:xfrm>
              <a:off x="5940152" y="2708920"/>
              <a:ext cx="3048000" cy="194421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484784"/>
            <a:ext cx="4824536" cy="504405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Tree>
    <p:extLst>
      <p:ext uri="{BB962C8B-B14F-4D97-AF65-F5344CB8AC3E}">
        <p14:creationId xmlns:p14="http://schemas.microsoft.com/office/powerpoint/2010/main" val="1695054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ΜΕΤΑΝΑΣΤΕΥΣΗ ΠΟΥΛΙΩΝ</a:t>
            </a:r>
          </a:p>
        </p:txBody>
      </p:sp>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Μεταναστευτικά πουλιά στην Κύπρο</a:t>
            </a:r>
            <a:endParaRPr lang="el-GR" sz="2000" b="0" dirty="0">
              <a:solidFill>
                <a:srgbClr val="92D05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7325" t="9679" r="17187" b="16466"/>
          <a:stretch/>
        </p:blipFill>
        <p:spPr>
          <a:xfrm>
            <a:off x="204192" y="1823263"/>
            <a:ext cx="6023992" cy="4248471"/>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2" name="Group 1"/>
          <p:cNvGrpSpPr/>
          <p:nvPr/>
        </p:nvGrpSpPr>
        <p:grpSpPr>
          <a:xfrm>
            <a:off x="6066261" y="1967279"/>
            <a:ext cx="3022785" cy="3960441"/>
            <a:chOff x="5940152" y="1967279"/>
            <a:chExt cx="3022785" cy="3960441"/>
          </a:xfrm>
        </p:grpSpPr>
        <p:sp>
          <p:nvSpPr>
            <p:cNvPr id="8" name="Title 1"/>
            <p:cNvSpPr txBox="1">
              <a:spLocks/>
            </p:cNvSpPr>
            <p:nvPr/>
          </p:nvSpPr>
          <p:spPr>
            <a:xfrm>
              <a:off x="6084168" y="2355997"/>
              <a:ext cx="2734753"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Κατά την μετανάστευσή τους εκατομμύρια </a:t>
              </a:r>
              <a:endParaRPr lang="en-US" sz="1800" dirty="0" smtClean="0">
                <a:solidFill>
                  <a:schemeClr val="tx1"/>
                </a:solidFill>
              </a:endParaRPr>
            </a:p>
            <a:p>
              <a:r>
                <a:rPr lang="el-GR" sz="1800" dirty="0" smtClean="0">
                  <a:solidFill>
                    <a:schemeClr val="tx1"/>
                  </a:solidFill>
                </a:rPr>
                <a:t>πουλιά χρησιμοποιούν την Κύπρο </a:t>
              </a:r>
              <a:endParaRPr lang="en-US" sz="1800" dirty="0" smtClean="0">
                <a:solidFill>
                  <a:schemeClr val="tx1"/>
                </a:solidFill>
              </a:endParaRPr>
            </a:p>
            <a:p>
              <a:r>
                <a:rPr lang="el-GR" sz="1800" dirty="0" smtClean="0">
                  <a:solidFill>
                    <a:schemeClr val="tx1"/>
                  </a:solidFill>
                </a:rPr>
                <a:t>ως σταθμό. Κάποια μένουν για να φωλιάσουν (Άνοιξη) και κάποια για να διαχειμάσουν. </a:t>
              </a:r>
            </a:p>
          </p:txBody>
        </p:sp>
        <p:sp>
          <p:nvSpPr>
            <p:cNvPr id="11" name="Oval 10"/>
            <p:cNvSpPr/>
            <p:nvPr/>
          </p:nvSpPr>
          <p:spPr>
            <a:xfrm>
              <a:off x="5940152" y="1967279"/>
              <a:ext cx="3022785" cy="3960441"/>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6926208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ΜΕΤΑΝΑΣΤΕΥΣΗ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ΠΟΥΛΙΩΝ</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Μεταναστευτικά πουλιά στην Κύπρο</a:t>
            </a:r>
            <a:endParaRPr lang="el-GR" sz="2000" b="0" dirty="0">
              <a:solidFill>
                <a:srgbClr val="92D050"/>
              </a:solidFill>
            </a:endParaRPr>
          </a:p>
        </p:txBody>
      </p:sp>
      <p:grpSp>
        <p:nvGrpSpPr>
          <p:cNvPr id="10" name="Group 9"/>
          <p:cNvGrpSpPr/>
          <p:nvPr/>
        </p:nvGrpSpPr>
        <p:grpSpPr>
          <a:xfrm>
            <a:off x="182531" y="1801105"/>
            <a:ext cx="3154008" cy="2133207"/>
            <a:chOff x="182531" y="1801105"/>
            <a:chExt cx="3154008" cy="2133207"/>
          </a:xfrm>
        </p:grpSpPr>
        <p:pic>
          <p:nvPicPr>
            <p:cNvPr id="20" name="Picture 1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04539" y="1801105"/>
              <a:ext cx="3132000" cy="208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1" name="Rectangle 20"/>
            <p:cNvSpPr/>
            <p:nvPr/>
          </p:nvSpPr>
          <p:spPr>
            <a:xfrm>
              <a:off x="261680" y="1870875"/>
              <a:ext cx="2106667" cy="276999"/>
            </a:xfrm>
            <a:prstGeom prst="rect">
              <a:avLst/>
            </a:prstGeom>
          </p:spPr>
          <p:txBody>
            <a:bodyPr wrap="none">
              <a:spAutoFit/>
            </a:bodyPr>
            <a:lstStyle/>
            <a:p>
              <a:r>
                <a:rPr lang="en-US" sz="1200" b="1" dirty="0" err="1" smtClean="0">
                  <a:solidFill>
                    <a:schemeClr val="bg1"/>
                  </a:solidFill>
                  <a:latin typeface="Century Gothic" panose="020B0502020202020204" pitchFamily="34" charset="0"/>
                  <a:ea typeface="FedraSerifAGR-BookTF"/>
                  <a:cs typeface="Arial" panose="020B0604020202020204" pitchFamily="34" charset="0"/>
                </a:rPr>
                <a:t>K</a:t>
              </a:r>
              <a:r>
                <a:rPr lang="el-GR" sz="1200" b="1" dirty="0" err="1" smtClean="0">
                  <a:solidFill>
                    <a:schemeClr val="bg1"/>
                  </a:solidFill>
                  <a:latin typeface="Century Gothic" panose="020B0502020202020204" pitchFamily="34" charset="0"/>
                  <a:ea typeface="FedraSerifAGR-BookTF"/>
                  <a:cs typeface="Arial" panose="020B0604020202020204" pitchFamily="34" charset="0"/>
                </a:rPr>
                <a:t>αραπαττάς</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dirty="0">
                  <a:solidFill>
                    <a:schemeClr val="bg1"/>
                  </a:solidFill>
                  <a:latin typeface="Century Gothic" panose="020B0502020202020204" pitchFamily="34" charset="0"/>
                  <a:ea typeface="FedraSerifAGR-BookTF"/>
                  <a:cs typeface="Arial" panose="020B0604020202020204" pitchFamily="34" charset="0"/>
                </a:rPr>
                <a:t>(</a:t>
              </a:r>
              <a:r>
                <a:rPr lang="en-GB" sz="1200" b="1" i="1" dirty="0" err="1">
                  <a:solidFill>
                    <a:schemeClr val="bg1"/>
                  </a:solidFill>
                  <a:latin typeface="Century Gothic" panose="020B0502020202020204" pitchFamily="34" charset="0"/>
                  <a:ea typeface="FedraSerifAGR-BookTF"/>
                  <a:cs typeface="Arial" panose="020B0604020202020204" pitchFamily="34" charset="0"/>
                </a:rPr>
                <a:t>Fulica</a:t>
              </a:r>
              <a:r>
                <a:rPr lang="en-GB" sz="1200" b="1" i="1" dirty="0">
                  <a:solidFill>
                    <a:schemeClr val="bg1"/>
                  </a:solidFill>
                  <a:latin typeface="Century Gothic" panose="020B0502020202020204" pitchFamily="34" charset="0"/>
                  <a:ea typeface="FedraSerifAGR-BookTF"/>
                  <a:cs typeface="Arial" panose="020B0604020202020204" pitchFamily="34" charset="0"/>
                </a:rPr>
                <a:t> </a:t>
              </a:r>
              <a:r>
                <a:rPr lang="en-GB" sz="1200" b="1" i="1" dirty="0" err="1">
                  <a:solidFill>
                    <a:schemeClr val="bg1"/>
                  </a:solidFill>
                  <a:latin typeface="Century Gothic" panose="020B0502020202020204" pitchFamily="34" charset="0"/>
                  <a:ea typeface="FedraSerifAGR-BookTF"/>
                  <a:cs typeface="Arial" panose="020B0604020202020204" pitchFamily="34" charset="0"/>
                </a:rPr>
                <a:t>atra</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26" name="Title 1"/>
            <p:cNvSpPr txBox="1">
              <a:spLocks/>
            </p:cNvSpPr>
            <p:nvPr/>
          </p:nvSpPr>
          <p:spPr>
            <a:xfrm>
              <a:off x="182531" y="3480799"/>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Χριστοδουλίδης</a:t>
              </a:r>
            </a:p>
          </p:txBody>
        </p:sp>
      </p:grpSp>
      <p:grpSp>
        <p:nvGrpSpPr>
          <p:cNvPr id="11" name="Group 10"/>
          <p:cNvGrpSpPr/>
          <p:nvPr/>
        </p:nvGrpSpPr>
        <p:grpSpPr>
          <a:xfrm>
            <a:off x="3082722" y="1802488"/>
            <a:ext cx="3521659" cy="2131713"/>
            <a:chOff x="3082722" y="1802488"/>
            <a:chExt cx="3521659" cy="2131713"/>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2381" y="1802488"/>
              <a:ext cx="3132000" cy="208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3" name="Rectangle 12"/>
            <p:cNvSpPr/>
            <p:nvPr/>
          </p:nvSpPr>
          <p:spPr>
            <a:xfrm>
              <a:off x="3533518" y="1866017"/>
              <a:ext cx="2677336" cy="276999"/>
            </a:xfrm>
            <a:prstGeom prst="rect">
              <a:avLst/>
            </a:prstGeom>
          </p:spPr>
          <p:txBody>
            <a:bodyPr wrap="none">
              <a:spAutoFit/>
            </a:bodyPr>
            <a:lstStyle/>
            <a:p>
              <a:r>
                <a:rPr lang="en-US" sz="1200" b="1" dirty="0" err="1">
                  <a:solidFill>
                    <a:schemeClr val="bg1"/>
                  </a:solidFill>
                  <a:latin typeface="Century Gothic" panose="020B0502020202020204" pitchFamily="34" charset="0"/>
                  <a:ea typeface="FedraSerifAGR-BookTF"/>
                  <a:cs typeface="Arial" panose="020B0604020202020204" pitchFamily="34" charset="0"/>
                </a:rPr>
                <a:t>X</a:t>
              </a:r>
              <a:r>
                <a:rPr lang="el-GR" sz="1200" b="1" dirty="0" err="1" smtClean="0">
                  <a:solidFill>
                    <a:schemeClr val="bg1"/>
                  </a:solidFill>
                  <a:latin typeface="Century Gothic" panose="020B0502020202020204" pitchFamily="34" charset="0"/>
                  <a:ea typeface="FedraSerifAGR-BookTF"/>
                  <a:cs typeface="Arial" panose="020B0604020202020204" pitchFamily="34" charset="0"/>
                </a:rPr>
                <a:t>αλκόκοτα</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dirty="0">
                  <a:solidFill>
                    <a:schemeClr val="bg1"/>
                  </a:solidFill>
                  <a:latin typeface="Century Gothic" panose="020B0502020202020204" pitchFamily="34" charset="0"/>
                  <a:ea typeface="FedraSerifAGR-BookTF"/>
                  <a:cs typeface="Arial" panose="020B0604020202020204" pitchFamily="34" charset="0"/>
                </a:rPr>
                <a:t>(</a:t>
              </a:r>
              <a:r>
                <a:rPr lang="en-US" sz="1200" b="1" i="1" dirty="0" err="1">
                  <a:solidFill>
                    <a:schemeClr val="bg1"/>
                  </a:solidFill>
                  <a:latin typeface="Century Gothic" panose="020B0502020202020204" pitchFamily="34" charset="0"/>
                  <a:ea typeface="FedraSerifAGR-BookTF"/>
                  <a:cs typeface="Arial" panose="020B0604020202020204" pitchFamily="34" charset="0"/>
                </a:rPr>
                <a:t>Plegadis</a:t>
              </a:r>
              <a:r>
                <a:rPr lang="en-US" sz="1200" b="1" i="1" dirty="0">
                  <a:solidFill>
                    <a:schemeClr val="bg1"/>
                  </a:solidFill>
                  <a:latin typeface="Century Gothic" panose="020B0502020202020204" pitchFamily="34" charset="0"/>
                  <a:ea typeface="FedraSerifAGR-BookTF"/>
                  <a:cs typeface="Arial" panose="020B0604020202020204" pitchFamily="34" charset="0"/>
                </a:rPr>
                <a:t> </a:t>
              </a:r>
              <a:r>
                <a:rPr lang="en-US" sz="1200" b="1" i="1" dirty="0" err="1">
                  <a:solidFill>
                    <a:schemeClr val="bg1"/>
                  </a:solidFill>
                  <a:latin typeface="Century Gothic" panose="020B0502020202020204" pitchFamily="34" charset="0"/>
                  <a:ea typeface="FedraSerifAGR-BookTF"/>
                  <a:cs typeface="Arial" panose="020B0604020202020204" pitchFamily="34" charset="0"/>
                </a:rPr>
                <a:t>falcinellus</a:t>
              </a:r>
              <a:r>
                <a:rPr lang="el-GR" sz="1200" b="1" dirty="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28" name="Title 1"/>
            <p:cNvSpPr txBox="1">
              <a:spLocks/>
            </p:cNvSpPr>
            <p:nvPr/>
          </p:nvSpPr>
          <p:spPr>
            <a:xfrm>
              <a:off x="3082722" y="3480688"/>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smtClean="0">
                  <a:solidFill>
                    <a:schemeClr val="tx1"/>
                  </a:solidFill>
                </a:rPr>
                <a:t>D. Nye</a:t>
              </a:r>
              <a:endParaRPr lang="el-GR" sz="1000" dirty="0" smtClean="0">
                <a:solidFill>
                  <a:schemeClr val="tx1"/>
                </a:solidFill>
              </a:endParaRPr>
            </a:p>
          </p:txBody>
        </p:sp>
      </p:grpSp>
      <p:grpSp>
        <p:nvGrpSpPr>
          <p:cNvPr id="6" name="Group 5"/>
          <p:cNvGrpSpPr/>
          <p:nvPr/>
        </p:nvGrpSpPr>
        <p:grpSpPr>
          <a:xfrm>
            <a:off x="3243419" y="3971232"/>
            <a:ext cx="3357606" cy="2138975"/>
            <a:chOff x="3243419" y="3971232"/>
            <a:chExt cx="3357606" cy="2138975"/>
          </a:xfrm>
        </p:grpSpPr>
        <p:grpSp>
          <p:nvGrpSpPr>
            <p:cNvPr id="15" name="Group 14"/>
            <p:cNvGrpSpPr>
              <a:grpSpLocks/>
            </p:cNvGrpSpPr>
            <p:nvPr/>
          </p:nvGrpSpPr>
          <p:grpSpPr>
            <a:xfrm>
              <a:off x="3469025" y="3971232"/>
              <a:ext cx="3132000" cy="2102400"/>
              <a:chOff x="3357378" y="5022330"/>
              <a:chExt cx="3690315" cy="2460212"/>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378" y="5022330"/>
                <a:ext cx="3690315" cy="2460212"/>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Rectangle 13"/>
              <p:cNvSpPr/>
              <p:nvPr/>
            </p:nvSpPr>
            <p:spPr>
              <a:xfrm>
                <a:off x="3421395" y="5109477"/>
                <a:ext cx="3352922" cy="324142"/>
              </a:xfrm>
              <a:prstGeom prst="rect">
                <a:avLst/>
              </a:prstGeom>
              <a:ln w="19050">
                <a:noFill/>
              </a:ln>
            </p:spPr>
            <p:txBody>
              <a:bodyPr wrap="none">
                <a:spAutoFit/>
              </a:bodyPr>
              <a:lstStyle/>
              <a:p>
                <a:r>
                  <a:rPr lang="el-GR" sz="1200" b="1" dirty="0">
                    <a:solidFill>
                      <a:schemeClr val="bg1"/>
                    </a:solidFill>
                    <a:latin typeface="Century Gothic" panose="020B0502020202020204" pitchFamily="34" charset="0"/>
                    <a:ea typeface="FedraSerifAGR-BookTF"/>
                    <a:cs typeface="Arial" panose="020B0604020202020204" pitchFamily="34" charset="0"/>
                  </a:rPr>
                  <a:t>Φ</a:t>
                </a:r>
                <a:r>
                  <a:rPr lang="el-GR" sz="1200" b="1" dirty="0" smtClean="0">
                    <a:solidFill>
                      <a:schemeClr val="bg1"/>
                    </a:solidFill>
                    <a:latin typeface="Century Gothic" panose="020B0502020202020204" pitchFamily="34" charset="0"/>
                    <a:ea typeface="FedraSerifAGR-BookTF"/>
                    <a:cs typeface="Arial" panose="020B0604020202020204" pitchFamily="34" charset="0"/>
                  </a:rPr>
                  <a:t>λαμίνγκο </a:t>
                </a:r>
                <a:r>
                  <a:rPr lang="el-GR" sz="1200" b="1" dirty="0">
                    <a:solidFill>
                      <a:schemeClr val="bg1"/>
                    </a:solidFill>
                    <a:latin typeface="Century Gothic" panose="020B0502020202020204" pitchFamily="34" charset="0"/>
                    <a:ea typeface="FedraSerifAGR-BookTF"/>
                    <a:cs typeface="Arial" panose="020B0604020202020204" pitchFamily="34" charset="0"/>
                  </a:rPr>
                  <a:t>(</a:t>
                </a:r>
                <a:r>
                  <a:rPr lang="en-US" sz="1200" b="1" i="1" dirty="0" err="1">
                    <a:solidFill>
                      <a:schemeClr val="bg1"/>
                    </a:solidFill>
                    <a:latin typeface="Century Gothic" panose="020B0502020202020204" pitchFamily="34" charset="0"/>
                    <a:ea typeface="FedraSerifAGR-BookTF"/>
                    <a:cs typeface="Arial" panose="020B0604020202020204" pitchFamily="34" charset="0"/>
                  </a:rPr>
                  <a:t>Phoenicopterus</a:t>
                </a:r>
                <a:r>
                  <a:rPr lang="en-US" sz="1200" b="1" i="1" dirty="0">
                    <a:solidFill>
                      <a:schemeClr val="bg1"/>
                    </a:solidFill>
                    <a:latin typeface="Century Gothic" panose="020B0502020202020204" pitchFamily="34" charset="0"/>
                    <a:ea typeface="FedraSerifAGR-BookTF"/>
                    <a:cs typeface="Arial" panose="020B0604020202020204" pitchFamily="34" charset="0"/>
                  </a:rPr>
                  <a:t> </a:t>
                </a:r>
                <a:r>
                  <a:rPr lang="en-US" sz="1200" b="1" i="1" dirty="0" err="1">
                    <a:solidFill>
                      <a:schemeClr val="bg1"/>
                    </a:solidFill>
                    <a:latin typeface="Century Gothic" panose="020B0502020202020204" pitchFamily="34" charset="0"/>
                    <a:ea typeface="FedraSerifAGR-BookTF"/>
                    <a:cs typeface="Arial" panose="020B0604020202020204" pitchFamily="34" charset="0"/>
                  </a:rPr>
                  <a:t>roseus</a:t>
                </a:r>
                <a:r>
                  <a:rPr lang="el-GR" sz="1200" b="1" dirty="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sp>
          <p:nvSpPr>
            <p:cNvPr id="30" name="Title 1"/>
            <p:cNvSpPr txBox="1">
              <a:spLocks/>
            </p:cNvSpPr>
            <p:nvPr/>
          </p:nvSpPr>
          <p:spPr>
            <a:xfrm>
              <a:off x="3243419" y="5656694"/>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smtClean="0">
                  <a:solidFill>
                    <a:schemeClr val="tx1"/>
                  </a:solidFill>
                </a:rPr>
                <a:t>A. </a:t>
              </a:r>
              <a:r>
                <a:rPr lang="en-US" sz="1000" dirty="0" err="1" smtClean="0">
                  <a:solidFill>
                    <a:schemeClr val="tx1"/>
                  </a:solidFill>
                </a:rPr>
                <a:t>Stoecker</a:t>
              </a:r>
              <a:endParaRPr lang="el-GR" sz="1000" dirty="0" smtClean="0">
                <a:solidFill>
                  <a:schemeClr val="tx1"/>
                </a:solidFill>
              </a:endParaRPr>
            </a:p>
          </p:txBody>
        </p:sp>
      </p:grpSp>
      <p:grpSp>
        <p:nvGrpSpPr>
          <p:cNvPr id="3" name="Group 2"/>
          <p:cNvGrpSpPr/>
          <p:nvPr/>
        </p:nvGrpSpPr>
        <p:grpSpPr>
          <a:xfrm>
            <a:off x="6624524" y="1809915"/>
            <a:ext cx="2519476" cy="4075526"/>
            <a:chOff x="6624524" y="1809915"/>
            <a:chExt cx="2519476" cy="4075526"/>
          </a:xfrm>
        </p:grpSpPr>
        <p:sp>
          <p:nvSpPr>
            <p:cNvPr id="24" name="Title 1"/>
            <p:cNvSpPr txBox="1">
              <a:spLocks/>
            </p:cNvSpPr>
            <p:nvPr/>
          </p:nvSpPr>
          <p:spPr>
            <a:xfrm>
              <a:off x="6649143" y="2256176"/>
              <a:ext cx="2474872"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Κατά τη διάρκεια του χρόνου παρατηρούνται πολλά είδη πουλιών στην Κύπρο.</a:t>
              </a:r>
              <a:r>
                <a:rPr lang="el-GR" sz="2000" dirty="0" smtClean="0">
                  <a:solidFill>
                    <a:schemeClr val="tx1"/>
                  </a:solidFill>
                </a:rPr>
                <a:t> </a:t>
              </a:r>
            </a:p>
          </p:txBody>
        </p:sp>
        <p:sp>
          <p:nvSpPr>
            <p:cNvPr id="32" name="Oval 31"/>
            <p:cNvSpPr/>
            <p:nvPr/>
          </p:nvSpPr>
          <p:spPr>
            <a:xfrm>
              <a:off x="6624524" y="1809915"/>
              <a:ext cx="2519476" cy="407552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9" name="Group 8"/>
          <p:cNvGrpSpPr/>
          <p:nvPr/>
        </p:nvGrpSpPr>
        <p:grpSpPr>
          <a:xfrm>
            <a:off x="179512" y="3966888"/>
            <a:ext cx="3199720" cy="2149365"/>
            <a:chOff x="179512" y="3966888"/>
            <a:chExt cx="3199720" cy="2149365"/>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539" y="3966888"/>
              <a:ext cx="3132000" cy="2104313"/>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7" name="Rectangle 16"/>
            <p:cNvSpPr/>
            <p:nvPr/>
          </p:nvSpPr>
          <p:spPr>
            <a:xfrm>
              <a:off x="267483" y="4026247"/>
              <a:ext cx="3111749" cy="461665"/>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Πρασινοτζέφαλη</a:t>
              </a:r>
              <a:r>
                <a:rPr lang="el-GR" sz="1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GB" sz="1200" b="1" i="1" dirty="0" err="1" smtClean="0">
                  <a:solidFill>
                    <a:schemeClr val="bg1"/>
                  </a:solidFill>
                  <a:latin typeface="Century Gothic" panose="020B0502020202020204" pitchFamily="34" charset="0"/>
                  <a:ea typeface="FedraSerifAGR-BookTF"/>
                  <a:cs typeface="Arial" panose="020B0604020202020204" pitchFamily="34" charset="0"/>
                </a:rPr>
                <a:t>Anas</a:t>
              </a:r>
              <a:r>
                <a:rPr lang="en-GB" sz="1200" b="1" i="1" dirty="0" smtClean="0">
                  <a:solidFill>
                    <a:schemeClr val="bg1"/>
                  </a:solidFill>
                  <a:latin typeface="Century Gothic" panose="020B0502020202020204" pitchFamily="34" charset="0"/>
                  <a:ea typeface="FedraSerifAGR-BookTF"/>
                  <a:cs typeface="Arial" panose="020B0604020202020204" pitchFamily="34" charset="0"/>
                </a:rPr>
                <a:t> </a:t>
              </a:r>
              <a:r>
                <a:rPr lang="en-GB" sz="1200" b="1" i="1" dirty="0" err="1" smtClean="0">
                  <a:solidFill>
                    <a:schemeClr val="bg1"/>
                  </a:solidFill>
                  <a:latin typeface="Century Gothic" panose="020B0502020202020204" pitchFamily="34" charset="0"/>
                  <a:ea typeface="FedraSerifAGR-BookTF"/>
                  <a:cs typeface="Arial" panose="020B0604020202020204" pitchFamily="34" charset="0"/>
                </a:rPr>
                <a:t>platyrhynchos</a:t>
              </a:r>
              <a:r>
                <a:rPr lang="el-GR" sz="1200" b="1" i="1" dirty="0" smtClean="0">
                  <a:solidFill>
                    <a:schemeClr val="bg1"/>
                  </a:solidFill>
                  <a:latin typeface="Century Gothic" panose="020B0502020202020204" pitchFamily="34" charset="0"/>
                  <a:ea typeface="FedraSerifAGR-BookTF"/>
                  <a:cs typeface="Arial" panose="020B0604020202020204" pitchFamily="34" charset="0"/>
                </a:rPr>
                <a:t>)</a:t>
              </a:r>
              <a:endParaRPr lang="el-GR" sz="1200" b="1" dirty="0">
                <a:solidFill>
                  <a:schemeClr val="bg1"/>
                </a:solidFill>
              </a:endParaRPr>
            </a:p>
            <a:p>
              <a:endParaRPr lang="el-GR" sz="1200" dirty="0"/>
            </a:p>
          </p:txBody>
        </p:sp>
        <p:sp>
          <p:nvSpPr>
            <p:cNvPr id="19" name="Title 1"/>
            <p:cNvSpPr txBox="1">
              <a:spLocks/>
            </p:cNvSpPr>
            <p:nvPr/>
          </p:nvSpPr>
          <p:spPr>
            <a:xfrm>
              <a:off x="179512" y="5662740"/>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Χριστοδουλίδης</a:t>
              </a:r>
            </a:p>
          </p:txBody>
        </p:sp>
      </p:grpSp>
    </p:spTree>
    <p:extLst>
      <p:ext uri="{BB962C8B-B14F-4D97-AF65-F5344CB8AC3E}">
        <p14:creationId xmlns:p14="http://schemas.microsoft.com/office/powerpoint/2010/main" val="3807430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1000" fill="hold"/>
                                        <p:tgtEl>
                                          <p:spTgt spid="3"/>
                                        </p:tgtEl>
                                        <p:attrNameLst>
                                          <p:attrName>ppt_w</p:attrName>
                                        </p:attrNameLst>
                                      </p:cBhvr>
                                      <p:tavLst>
                                        <p:tav tm="0">
                                          <p:val>
                                            <p:fltVal val="0"/>
                                          </p:val>
                                        </p:tav>
                                        <p:tav tm="100000">
                                          <p:val>
                                            <p:strVal val="#ppt_w"/>
                                          </p:val>
                                        </p:tav>
                                      </p:tavLst>
                                    </p:anim>
                                    <p:anim calcmode="lin" valueType="num">
                                      <p:cBhvr>
                                        <p:cTn id="32" dur="1000" fill="hold"/>
                                        <p:tgtEl>
                                          <p:spTgt spid="3"/>
                                        </p:tgtEl>
                                        <p:attrNameLst>
                                          <p:attrName>ppt_h</p:attrName>
                                        </p:attrNameLst>
                                      </p:cBhvr>
                                      <p:tavLst>
                                        <p:tav tm="0">
                                          <p:val>
                                            <p:fltVal val="0"/>
                                          </p:val>
                                        </p:tav>
                                        <p:tav tm="100000">
                                          <p:val>
                                            <p:strVal val="#ppt_h"/>
                                          </p:val>
                                        </p:tav>
                                      </p:tavLst>
                                    </p:anim>
                                    <p:animEffect transition="in" filter="fade">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836" y="1824283"/>
            <a:ext cx="2808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6440" y="1824283"/>
            <a:ext cx="2808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4646" y="1824283"/>
            <a:ext cx="28080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Title 1"/>
          <p:cNvSpPr txBox="1">
            <a:spLocks/>
          </p:cNvSpPr>
          <p:nvPr/>
        </p:nvSpPr>
        <p:spPr>
          <a:xfrm>
            <a:off x="-470760" y="1715590"/>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endParaRPr lang="el-GR" sz="2400" b="0" dirty="0"/>
          </a:p>
        </p:txBody>
      </p:sp>
      <p:sp>
        <p:nvSpPr>
          <p:cNvPr id="17"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Ποικιλία φυτών του ίδιου είδους</a:t>
            </a:r>
          </a:p>
        </p:txBody>
      </p:sp>
      <p:sp>
        <p:nvSpPr>
          <p:cNvPr id="11"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10" name="Group 9"/>
          <p:cNvGrpSpPr/>
          <p:nvPr/>
        </p:nvGrpSpPr>
        <p:grpSpPr>
          <a:xfrm>
            <a:off x="2195736" y="4404669"/>
            <a:ext cx="4615788" cy="2144336"/>
            <a:chOff x="2195736" y="4404669"/>
            <a:chExt cx="4615788" cy="2144336"/>
          </a:xfrm>
        </p:grpSpPr>
        <p:sp>
          <p:nvSpPr>
            <p:cNvPr id="12" name="Title 1"/>
            <p:cNvSpPr txBox="1">
              <a:spLocks/>
            </p:cNvSpPr>
            <p:nvPr/>
          </p:nvSpPr>
          <p:spPr>
            <a:xfrm>
              <a:off x="2195736" y="4509120"/>
              <a:ext cx="4615788" cy="185053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Τριανταφυλλιά </a:t>
              </a:r>
            </a:p>
            <a:p>
              <a:r>
                <a:rPr lang="el-GR" sz="1800" dirty="0" smtClean="0">
                  <a:solidFill>
                    <a:schemeClr val="tx1"/>
                  </a:solidFill>
                </a:rPr>
                <a:t>με διαφορετικά </a:t>
              </a:r>
            </a:p>
            <a:p>
              <a:r>
                <a:rPr lang="el-GR" sz="1800" dirty="0" smtClean="0">
                  <a:solidFill>
                    <a:schemeClr val="tx1"/>
                  </a:solidFill>
                </a:rPr>
                <a:t>χρώματα πετάλων.</a:t>
              </a:r>
              <a:endParaRPr lang="el-GR" sz="1800" b="0" dirty="0">
                <a:solidFill>
                  <a:schemeClr val="tx1"/>
                </a:solidFill>
              </a:endParaRPr>
            </a:p>
          </p:txBody>
        </p:sp>
        <p:sp>
          <p:nvSpPr>
            <p:cNvPr id="13" name="Oval 12"/>
            <p:cNvSpPr/>
            <p:nvPr/>
          </p:nvSpPr>
          <p:spPr>
            <a:xfrm>
              <a:off x="2651698" y="4404669"/>
              <a:ext cx="3742206" cy="214433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w="76200">
                  <a:solidFill>
                    <a:srgbClr val="F3CC30"/>
                  </a:solidFill>
                </a:ln>
                <a:noFill/>
              </a:endParaRPr>
            </a:p>
          </p:txBody>
        </p:sp>
      </p:grpSp>
    </p:spTree>
    <p:extLst>
      <p:ext uri="{BB962C8B-B14F-4D97-AF65-F5344CB8AC3E}">
        <p14:creationId xmlns:p14="http://schemas.microsoft.com/office/powerpoint/2010/main" val="34988087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smtClean="0">
                <a:solidFill>
                  <a:srgbClr val="92D050"/>
                </a:solidFill>
              </a:rPr>
              <a:t>Το έργο</a:t>
            </a:r>
            <a:endParaRPr lang="el-GR" sz="2000" b="0" dirty="0">
              <a:solidFill>
                <a:srgbClr val="92D050"/>
              </a:solidFill>
            </a:endParaRPr>
          </a:p>
        </p:txBody>
      </p:sp>
      <p:grpSp>
        <p:nvGrpSpPr>
          <p:cNvPr id="29" name="Group 28"/>
          <p:cNvGrpSpPr/>
          <p:nvPr/>
        </p:nvGrpSpPr>
        <p:grpSpPr>
          <a:xfrm>
            <a:off x="409505" y="5157192"/>
            <a:ext cx="7248922" cy="1492467"/>
            <a:chOff x="81889" y="4190878"/>
            <a:chExt cx="7248922" cy="1492467"/>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89" y="4190878"/>
              <a:ext cx="1340917" cy="14400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44" y="4423345"/>
              <a:ext cx="1478028" cy="1080000"/>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42107" y="4190878"/>
              <a:ext cx="1459585" cy="1440000"/>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1692" y="4243345"/>
              <a:ext cx="1235355" cy="1440000"/>
            </a:xfrm>
            <a:prstGeom prst="rect">
              <a:avLst/>
            </a:prstGeom>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8079" y="4496878"/>
              <a:ext cx="1492732" cy="828000"/>
            </a:xfrm>
            <a:prstGeom prst="rect">
              <a:avLst/>
            </a:prstGeom>
          </p:spPr>
        </p:pic>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58427" y="1062025"/>
            <a:ext cx="1188000" cy="858942"/>
          </a:xfrm>
          <a:prstGeom prst="rect">
            <a:avLst/>
          </a:prstGeom>
          <a:ln>
            <a:noFill/>
          </a:ln>
          <a:effectLst>
            <a:outerShdw blurRad="292100" dist="139700" dir="2700000" algn="tl" rotWithShape="0">
              <a:srgbClr val="333333">
                <a:alpha val="65000"/>
              </a:srgbClr>
            </a:outerShdw>
          </a:effectLst>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t="4086" b="3282"/>
          <a:stretch/>
        </p:blipFill>
        <p:spPr>
          <a:xfrm>
            <a:off x="7616000" y="1982855"/>
            <a:ext cx="1250091" cy="950509"/>
          </a:xfrm>
          <a:prstGeom prst="rect">
            <a:avLst/>
          </a:prstGeom>
          <a:ln>
            <a:noFill/>
          </a:ln>
          <a:effectLst>
            <a:outerShdw blurRad="292100" dist="139700" dir="2700000" algn="tl" rotWithShape="0">
              <a:srgbClr val="333333">
                <a:alpha val="65000"/>
              </a:srgbClr>
            </a:outerShdw>
          </a:effectLst>
        </p:spPr>
      </p:pic>
      <p:grpSp>
        <p:nvGrpSpPr>
          <p:cNvPr id="2" name="Group 1"/>
          <p:cNvGrpSpPr/>
          <p:nvPr/>
        </p:nvGrpSpPr>
        <p:grpSpPr>
          <a:xfrm>
            <a:off x="725024" y="1747705"/>
            <a:ext cx="6624736" cy="2516145"/>
            <a:chOff x="725024" y="1747705"/>
            <a:chExt cx="6624736" cy="2516145"/>
          </a:xfrm>
        </p:grpSpPr>
        <p:sp>
          <p:nvSpPr>
            <p:cNvPr id="12" name="Title 1"/>
            <p:cNvSpPr txBox="1">
              <a:spLocks/>
            </p:cNvSpPr>
            <p:nvPr/>
          </p:nvSpPr>
          <p:spPr>
            <a:xfrm>
              <a:off x="915511" y="2720303"/>
              <a:ext cx="616800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a:ea typeface="Times New Roman" panose="02020603050405020304" pitchFamily="18" charset="0"/>
                  <a:cs typeface="Arial" panose="020B0604020202020204" pitchFamily="34" charset="0"/>
                </a:rPr>
                <a:t>«Αποκατάσταση και Διαχείριση της Ζώνης </a:t>
              </a:r>
              <a:r>
                <a:rPr lang="el-GR" sz="2400" dirty="0" smtClean="0">
                  <a:ea typeface="Times New Roman" panose="02020603050405020304" pitchFamily="18" charset="0"/>
                  <a:cs typeface="Arial" panose="020B0604020202020204" pitchFamily="34" charset="0"/>
                </a:rPr>
                <a:t>Ειδικής </a:t>
              </a:r>
              <a:r>
                <a:rPr lang="el-GR" sz="2400" dirty="0">
                  <a:ea typeface="Times New Roman" panose="02020603050405020304" pitchFamily="18" charset="0"/>
                  <a:cs typeface="Arial" panose="020B0604020202020204" pitchFamily="34" charset="0"/>
                </a:rPr>
                <a:t>Προστασίας</a:t>
              </a:r>
              <a:r>
                <a:rPr lang="el-GR" sz="2400" dirty="0" smtClean="0">
                  <a:ea typeface="Times New Roman" panose="02020603050405020304" pitchFamily="18" charset="0"/>
                  <a:cs typeface="Arial" panose="020B0604020202020204" pitchFamily="34" charset="0"/>
                </a:rPr>
                <a:t> </a:t>
              </a:r>
              <a:r>
                <a:rPr lang="el-GR" sz="2400" dirty="0">
                  <a:ea typeface="Times New Roman" panose="02020603050405020304" pitchFamily="18" charset="0"/>
                  <a:cs typeface="Arial" panose="020B0604020202020204" pitchFamily="34" charset="0"/>
                </a:rPr>
                <a:t>Λίμνη </a:t>
              </a:r>
              <a:r>
                <a:rPr lang="el-GR" sz="2400" dirty="0" err="1">
                  <a:ea typeface="Times New Roman" panose="02020603050405020304" pitchFamily="18" charset="0"/>
                  <a:cs typeface="Arial" panose="020B0604020202020204" pitchFamily="34" charset="0"/>
                </a:rPr>
                <a:t>Ορόκλινης</a:t>
              </a:r>
              <a:r>
                <a:rPr lang="el-GR" sz="2400" dirty="0" smtClean="0">
                  <a:ea typeface="Times New Roman" panose="02020603050405020304" pitchFamily="18" charset="0"/>
                  <a:cs typeface="Arial" panose="020B0604020202020204" pitchFamily="34" charset="0"/>
                </a:rPr>
                <a:t>, </a:t>
              </a:r>
              <a:r>
                <a:rPr lang="el-GR" sz="2400" dirty="0">
                  <a:ea typeface="Times New Roman" panose="02020603050405020304" pitchFamily="18" charset="0"/>
                  <a:cs typeface="Arial" panose="020B0604020202020204" pitchFamily="34" charset="0"/>
                </a:rPr>
                <a:t>Λάρνακα»</a:t>
              </a:r>
            </a:p>
          </p:txBody>
        </p:sp>
        <p:sp>
          <p:nvSpPr>
            <p:cNvPr id="30" name="Oval 29"/>
            <p:cNvSpPr/>
            <p:nvPr/>
          </p:nvSpPr>
          <p:spPr>
            <a:xfrm>
              <a:off x="725024" y="1747705"/>
              <a:ext cx="6624736" cy="251614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6"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44378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
        <p:nvSpPr>
          <p:cNvPr id="6"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a:t>
            </a:r>
            <a:r>
              <a:rPr lang="el-GR" sz="2400" dirty="0" err="1" smtClean="0">
                <a:solidFill>
                  <a:srgbClr val="92D050"/>
                </a:solidFill>
              </a:rPr>
              <a:t>Ορόκλινης</a:t>
            </a:r>
            <a:endParaRPr lang="el-GR" sz="2000" b="0" dirty="0">
              <a:solidFill>
                <a:srgbClr val="92D050"/>
              </a:solidFill>
            </a:endParaRPr>
          </a:p>
        </p:txBody>
      </p:sp>
      <p:pic>
        <p:nvPicPr>
          <p:cNvPr id="8" name="Picture 2" descr="C:\Users\constantinos\Desktop\cypr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700808"/>
            <a:ext cx="7812000" cy="439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grpSp>
        <p:nvGrpSpPr>
          <p:cNvPr id="4" name="Group 3"/>
          <p:cNvGrpSpPr/>
          <p:nvPr/>
        </p:nvGrpSpPr>
        <p:grpSpPr>
          <a:xfrm>
            <a:off x="4229527" y="3503895"/>
            <a:ext cx="3832117" cy="1693878"/>
            <a:chOff x="4229527" y="3503895"/>
            <a:chExt cx="3832117" cy="1693878"/>
          </a:xfrm>
        </p:grpSpPr>
        <p:pic>
          <p:nvPicPr>
            <p:cNvPr id="12" name="Picture 2"/>
            <p:cNvPicPr>
              <a:picLocks noChangeAspect="1" noChangeArrowheads="1"/>
            </p:cNvPicPr>
            <p:nvPr/>
          </p:nvPicPr>
          <p:blipFill>
            <a:blip r:embed="rId4" cstate="print"/>
            <a:srcRect l="20000" t="10000" r="26875" b="16667"/>
            <a:stretch>
              <a:fillRect/>
            </a:stretch>
          </p:blipFill>
          <p:spPr bwMode="auto">
            <a:xfrm>
              <a:off x="5943732" y="3503895"/>
              <a:ext cx="2117912" cy="1693878"/>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Rectangle 9"/>
            <p:cNvSpPr/>
            <p:nvPr/>
          </p:nvSpPr>
          <p:spPr>
            <a:xfrm>
              <a:off x="4229527" y="4076022"/>
              <a:ext cx="690573" cy="549623"/>
            </a:xfrm>
            <a:prstGeom prst="rect">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3713077" y="4446430"/>
            <a:ext cx="3641190" cy="687412"/>
            <a:chOff x="3713077" y="4446430"/>
            <a:chExt cx="3641190" cy="687412"/>
          </a:xfrm>
        </p:grpSpPr>
        <p:sp>
          <p:nvSpPr>
            <p:cNvPr id="11" name="Rectangle 10"/>
            <p:cNvSpPr/>
            <p:nvPr/>
          </p:nvSpPr>
          <p:spPr>
            <a:xfrm>
              <a:off x="3713077" y="4723961"/>
              <a:ext cx="2166021" cy="409881"/>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l-GR" sz="2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Λίμνη Ορόκλινης</a:t>
              </a:r>
              <a:endParaRPr lang="en-US" sz="2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Oval 13"/>
            <p:cNvSpPr/>
            <p:nvPr/>
          </p:nvSpPr>
          <p:spPr>
            <a:xfrm>
              <a:off x="6857729" y="4446430"/>
              <a:ext cx="496538" cy="511448"/>
            </a:xfrm>
            <a:prstGeom prst="ellipse">
              <a:avLst/>
            </a:prstGeom>
            <a:noFill/>
            <a:ln w="539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1708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528"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fltVal val="0.5"/>
                                          </p:val>
                                        </p:tav>
                                        <p:tav tm="100000">
                                          <p:val>
                                            <p:strVal val="#ppt_x"/>
                                          </p:val>
                                        </p:tav>
                                      </p:tavLst>
                                    </p:anim>
                                    <p:anim calcmode="lin" valueType="num">
                                      <p:cBhvr>
                                        <p:cTn id="23" dur="10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a:t>
            </a:r>
            <a:r>
              <a:rPr lang="el-GR" sz="2400" dirty="0" err="1" smtClean="0">
                <a:solidFill>
                  <a:srgbClr val="92D050"/>
                </a:solidFill>
              </a:rPr>
              <a:t>Ορόκλινης</a:t>
            </a:r>
            <a:endParaRPr lang="el-GR" sz="2000" b="0" dirty="0">
              <a:solidFill>
                <a:srgbClr val="92D050"/>
              </a:solidFill>
            </a:endParaRPr>
          </a:p>
        </p:txBody>
      </p:sp>
      <p:grpSp>
        <p:nvGrpSpPr>
          <p:cNvPr id="3" name="Group 2"/>
          <p:cNvGrpSpPr/>
          <p:nvPr/>
        </p:nvGrpSpPr>
        <p:grpSpPr>
          <a:xfrm>
            <a:off x="120471" y="1498749"/>
            <a:ext cx="8051929" cy="5003735"/>
            <a:chOff x="120471" y="1498749"/>
            <a:chExt cx="8051929" cy="5003735"/>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94" y="1498749"/>
              <a:ext cx="7968206" cy="4944003"/>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7" name="Title 1"/>
            <p:cNvSpPr txBox="1">
              <a:spLocks/>
            </p:cNvSpPr>
            <p:nvPr/>
          </p:nvSpPr>
          <p:spPr>
            <a:xfrm>
              <a:off x="120471" y="5971607"/>
              <a:ext cx="1620354"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4" name="Group 3"/>
          <p:cNvGrpSpPr/>
          <p:nvPr/>
        </p:nvGrpSpPr>
        <p:grpSpPr>
          <a:xfrm>
            <a:off x="3923928" y="1325319"/>
            <a:ext cx="5731389" cy="2247698"/>
            <a:chOff x="3923928" y="1325319"/>
            <a:chExt cx="5731389" cy="2247698"/>
          </a:xfrm>
        </p:grpSpPr>
        <p:sp>
          <p:nvSpPr>
            <p:cNvPr id="8" name="Title 1"/>
            <p:cNvSpPr txBox="1">
              <a:spLocks/>
            </p:cNvSpPr>
            <p:nvPr/>
          </p:nvSpPr>
          <p:spPr>
            <a:xfrm>
              <a:off x="4788024" y="1554108"/>
              <a:ext cx="4867293" cy="1507929"/>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buClr>
                  <a:srgbClr val="F3CC30"/>
                </a:buClr>
              </a:pPr>
              <a:endParaRPr lang="el-GR" sz="2400" dirty="0" smtClean="0">
                <a:solidFill>
                  <a:schemeClr val="tx1"/>
                </a:solidFill>
              </a:endParaRPr>
            </a:p>
            <a:p>
              <a:pPr marL="342900" indent="-342900" algn="l">
                <a:buClr>
                  <a:srgbClr val="F3CC30"/>
                </a:buClr>
                <a:buFont typeface="Wingdings" panose="05000000000000000000" pitchFamily="2" charset="2"/>
                <a:buChar char="§"/>
              </a:pPr>
              <a:r>
                <a:rPr lang="el-GR" sz="1800" dirty="0" smtClean="0">
                  <a:solidFill>
                    <a:schemeClr val="tx1"/>
                  </a:solidFill>
                </a:rPr>
                <a:t>Δίκτυο </a:t>
              </a:r>
              <a:r>
                <a:rPr lang="en-US" sz="1800" dirty="0" err="1" smtClean="0">
                  <a:solidFill>
                    <a:schemeClr val="tx1"/>
                  </a:solidFill>
                </a:rPr>
                <a:t>Natura</a:t>
              </a:r>
              <a:r>
                <a:rPr lang="en-US" sz="1800" dirty="0" smtClean="0">
                  <a:solidFill>
                    <a:schemeClr val="tx1"/>
                  </a:solidFill>
                </a:rPr>
                <a:t> 2000</a:t>
              </a:r>
              <a:endParaRPr lang="el-GR" sz="1800" dirty="0" smtClean="0">
                <a:solidFill>
                  <a:schemeClr val="tx1"/>
                </a:solidFill>
              </a:endParaRPr>
            </a:p>
            <a:p>
              <a:pPr marL="342900" indent="-342900" algn="l">
                <a:buClr>
                  <a:srgbClr val="F3CC30"/>
                </a:buClr>
                <a:buFont typeface="Wingdings" panose="05000000000000000000" pitchFamily="2" charset="2"/>
                <a:buChar char="§"/>
              </a:pPr>
              <a:r>
                <a:rPr lang="el-GR" sz="1800" dirty="0" smtClean="0">
                  <a:solidFill>
                    <a:schemeClr val="tx1"/>
                  </a:solidFill>
                </a:rPr>
                <a:t>ΖΕΠ: </a:t>
              </a:r>
              <a:r>
                <a:rPr lang="el-GR" sz="1800" dirty="0" err="1">
                  <a:solidFill>
                    <a:schemeClr val="tx1"/>
                  </a:solidFill>
                </a:rPr>
                <a:t>Κ</a:t>
              </a:r>
              <a:r>
                <a:rPr lang="el-GR" sz="1800" dirty="0" err="1" smtClean="0">
                  <a:solidFill>
                    <a:schemeClr val="tx1"/>
                  </a:solidFill>
                </a:rPr>
                <a:t>αλαμοκαννάς</a:t>
              </a:r>
              <a:r>
                <a:rPr lang="el-GR" sz="1800" dirty="0" smtClean="0">
                  <a:solidFill>
                    <a:schemeClr val="tx1"/>
                  </a:solidFill>
                </a:rPr>
                <a:t> </a:t>
              </a:r>
              <a:endParaRPr lang="en-US" sz="1800" dirty="0" smtClean="0">
                <a:solidFill>
                  <a:schemeClr val="tx1"/>
                </a:solidFill>
              </a:endParaRPr>
            </a:p>
            <a:p>
              <a:pPr algn="l">
                <a:buClr>
                  <a:srgbClr val="F3CC30"/>
                </a:buClr>
              </a:pPr>
              <a:r>
                <a:rPr lang="en-US" sz="1800" dirty="0" smtClean="0">
                  <a:solidFill>
                    <a:schemeClr val="tx1"/>
                  </a:solidFill>
                </a:rPr>
                <a:t>             </a:t>
              </a:r>
              <a:r>
                <a:rPr lang="el-GR" sz="1800" dirty="0" smtClean="0">
                  <a:solidFill>
                    <a:schemeClr val="tx1"/>
                  </a:solidFill>
                </a:rPr>
                <a:t>           &amp;</a:t>
              </a:r>
            </a:p>
            <a:p>
              <a:pPr algn="l">
                <a:buClr>
                  <a:srgbClr val="F3CC30"/>
                </a:buClr>
              </a:pPr>
              <a:r>
                <a:rPr lang="el-GR" sz="1800" dirty="0">
                  <a:solidFill>
                    <a:schemeClr val="tx1"/>
                  </a:solidFill>
                </a:rPr>
                <a:t> </a:t>
              </a:r>
              <a:r>
                <a:rPr lang="el-GR" sz="1800" dirty="0" smtClean="0">
                  <a:solidFill>
                    <a:schemeClr val="tx1"/>
                  </a:solidFill>
                </a:rPr>
                <a:t>             </a:t>
              </a:r>
              <a:r>
                <a:rPr lang="el-GR" sz="1800" dirty="0" err="1">
                  <a:solidFill>
                    <a:schemeClr val="tx1"/>
                  </a:solidFill>
                </a:rPr>
                <a:t>Π</a:t>
              </a:r>
              <a:r>
                <a:rPr lang="el-GR" sz="1800" dirty="0" err="1" smtClean="0">
                  <a:solidFill>
                    <a:schemeClr val="tx1"/>
                  </a:solidFill>
                </a:rPr>
                <a:t>ελλοκατερίνα</a:t>
              </a:r>
              <a:endParaRPr lang="el-GR" sz="1800" dirty="0" smtClean="0">
                <a:solidFill>
                  <a:schemeClr val="tx1"/>
                </a:solidFill>
              </a:endParaRPr>
            </a:p>
            <a:p>
              <a:pPr algn="l">
                <a:buClr>
                  <a:schemeClr val="tx2">
                    <a:lumMod val="60000"/>
                    <a:lumOff val="40000"/>
                  </a:schemeClr>
                </a:buClr>
              </a:pPr>
              <a:r>
                <a:rPr lang="el-GR" sz="1800" dirty="0">
                  <a:solidFill>
                    <a:schemeClr val="tx1"/>
                  </a:solidFill>
                </a:rPr>
                <a:t> </a:t>
              </a:r>
              <a:r>
                <a:rPr lang="el-GR" sz="1800" dirty="0" smtClean="0">
                  <a:solidFill>
                    <a:schemeClr val="tx1"/>
                  </a:solidFill>
                </a:rPr>
                <a:t>  </a:t>
              </a:r>
              <a:r>
                <a:rPr lang="en-US" sz="1800" dirty="0" smtClean="0">
                  <a:solidFill>
                    <a:schemeClr val="tx1"/>
                  </a:solidFill>
                </a:rPr>
                <a:t> </a:t>
              </a:r>
              <a:r>
                <a:rPr lang="el-GR" sz="1800" dirty="0" smtClean="0">
                  <a:solidFill>
                    <a:schemeClr val="tx1"/>
                  </a:solidFill>
                </a:rPr>
                <a:t> </a:t>
              </a:r>
              <a:r>
                <a:rPr lang="en-US" sz="1800" dirty="0" smtClean="0">
                  <a:solidFill>
                    <a:schemeClr val="tx1"/>
                  </a:solidFill>
                </a:rPr>
                <a:t> </a:t>
              </a:r>
              <a:r>
                <a:rPr lang="el-GR" sz="1800" dirty="0" smtClean="0">
                  <a:solidFill>
                    <a:schemeClr val="tx1"/>
                  </a:solidFill>
                </a:rPr>
                <a:t>ΤΚΣ: </a:t>
              </a:r>
              <a:r>
                <a:rPr lang="el-GR" sz="1800" dirty="0" err="1" smtClean="0">
                  <a:solidFill>
                    <a:schemeClr val="tx1"/>
                  </a:solidFill>
                </a:rPr>
                <a:t>αλόφυτα</a:t>
              </a:r>
              <a:endParaRPr lang="el-GR" sz="1800" dirty="0" smtClean="0">
                <a:solidFill>
                  <a:schemeClr val="tx1"/>
                </a:solidFill>
              </a:endParaRPr>
            </a:p>
          </p:txBody>
        </p:sp>
        <p:sp>
          <p:nvSpPr>
            <p:cNvPr id="9" name="Oval 8"/>
            <p:cNvSpPr/>
            <p:nvPr/>
          </p:nvSpPr>
          <p:spPr>
            <a:xfrm>
              <a:off x="3923928" y="1325319"/>
              <a:ext cx="4640560" cy="224769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28907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a:t>
            </a:r>
            <a:r>
              <a:rPr lang="el-GR" sz="2400" dirty="0" err="1" smtClean="0">
                <a:solidFill>
                  <a:srgbClr val="92D050"/>
                </a:solidFill>
              </a:rPr>
              <a:t>Ορόκλινης</a:t>
            </a:r>
            <a:endParaRPr lang="el-GR" sz="2000" b="0" dirty="0">
              <a:solidFill>
                <a:srgbClr val="92D050"/>
              </a:solidFill>
            </a:endParaRPr>
          </a:p>
        </p:txBody>
      </p:sp>
      <p:grpSp>
        <p:nvGrpSpPr>
          <p:cNvPr id="2" name="Group 1"/>
          <p:cNvGrpSpPr/>
          <p:nvPr/>
        </p:nvGrpSpPr>
        <p:grpSpPr>
          <a:xfrm>
            <a:off x="304328" y="1407041"/>
            <a:ext cx="10130239" cy="5191456"/>
            <a:chOff x="304328" y="1407041"/>
            <a:chExt cx="10130239" cy="5191456"/>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3106" r="26113"/>
            <a:stretch/>
          </p:blipFill>
          <p:spPr>
            <a:xfrm>
              <a:off x="314488" y="1484784"/>
              <a:ext cx="4608000" cy="5076731"/>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Title 1"/>
            <p:cNvSpPr txBox="1">
              <a:spLocks/>
            </p:cNvSpPr>
            <p:nvPr/>
          </p:nvSpPr>
          <p:spPr>
            <a:xfrm>
              <a:off x="5004576" y="1407041"/>
              <a:ext cx="5429991" cy="105951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800" dirty="0" err="1" smtClean="0">
                  <a:solidFill>
                    <a:schemeClr val="tx1"/>
                  </a:solidFill>
                </a:rPr>
                <a:t>Πελλοκατερίνα</a:t>
              </a:r>
              <a:r>
                <a:rPr lang="el-GR" sz="2800" dirty="0" smtClean="0">
                  <a:solidFill>
                    <a:schemeClr val="tx1"/>
                  </a:solidFill>
                </a:rPr>
                <a:t> </a:t>
              </a:r>
            </a:p>
            <a:p>
              <a:pPr algn="l"/>
              <a:r>
                <a:rPr lang="el-GR" sz="1800" dirty="0" smtClean="0">
                  <a:solidFill>
                    <a:schemeClr val="tx1"/>
                  </a:solidFill>
                </a:rPr>
                <a:t>(</a:t>
              </a:r>
              <a:r>
                <a:rPr lang="en-US" sz="1800" i="1" dirty="0" err="1" smtClean="0">
                  <a:solidFill>
                    <a:schemeClr val="tx1"/>
                  </a:solidFill>
                </a:rPr>
                <a:t>Vanellus</a:t>
              </a:r>
              <a:r>
                <a:rPr lang="en-US" sz="1800" i="1" dirty="0" smtClean="0">
                  <a:solidFill>
                    <a:schemeClr val="tx1"/>
                  </a:solidFill>
                </a:rPr>
                <a:t> </a:t>
              </a:r>
              <a:r>
                <a:rPr lang="en-US" sz="1800" i="1" dirty="0" err="1" smtClean="0">
                  <a:solidFill>
                    <a:schemeClr val="tx1"/>
                  </a:solidFill>
                </a:rPr>
                <a:t>spinosus</a:t>
              </a:r>
              <a:r>
                <a:rPr lang="en-US" sz="1800" dirty="0" smtClean="0">
                  <a:solidFill>
                    <a:schemeClr val="tx1"/>
                  </a:solidFill>
                </a:rPr>
                <a:t>)</a:t>
              </a:r>
            </a:p>
            <a:p>
              <a:pPr algn="l"/>
              <a:endParaRPr lang="en-US" sz="1800" dirty="0">
                <a:solidFill>
                  <a:schemeClr val="tx1"/>
                </a:solidFill>
              </a:endParaRPr>
            </a:p>
          </p:txBody>
        </p:sp>
        <p:sp>
          <p:nvSpPr>
            <p:cNvPr id="11" name="Title 1"/>
            <p:cNvSpPr txBox="1">
              <a:spLocks/>
            </p:cNvSpPr>
            <p:nvPr/>
          </p:nvSpPr>
          <p:spPr>
            <a:xfrm>
              <a:off x="304328" y="6144984"/>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Χριστοδουλίδης</a:t>
              </a:r>
            </a:p>
          </p:txBody>
        </p:sp>
      </p:grpSp>
      <p:grpSp>
        <p:nvGrpSpPr>
          <p:cNvPr id="3" name="Group 2"/>
          <p:cNvGrpSpPr/>
          <p:nvPr/>
        </p:nvGrpSpPr>
        <p:grpSpPr>
          <a:xfrm>
            <a:off x="4716016" y="2326749"/>
            <a:ext cx="4321837" cy="3183004"/>
            <a:chOff x="4716016" y="2326749"/>
            <a:chExt cx="4321837" cy="3183004"/>
          </a:xfrm>
        </p:grpSpPr>
        <p:sp>
          <p:nvSpPr>
            <p:cNvPr id="9" name="Title 1"/>
            <p:cNvSpPr txBox="1">
              <a:spLocks/>
            </p:cNvSpPr>
            <p:nvPr/>
          </p:nvSpPr>
          <p:spPr>
            <a:xfrm>
              <a:off x="4922488" y="2326749"/>
              <a:ext cx="4028656"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Αφρικανικό είδος. Από τις χώρες της Ευρωπαϊκής Ένωσης φωλιάζει μόνο στην Κύπρο και στην Ελλάδα</a:t>
              </a:r>
              <a:endParaRPr lang="el-GR" sz="1600" dirty="0">
                <a:solidFill>
                  <a:schemeClr val="tx1"/>
                </a:solidFill>
              </a:endParaRPr>
            </a:p>
          </p:txBody>
        </p:sp>
        <p:sp>
          <p:nvSpPr>
            <p:cNvPr id="10" name="Oval 9"/>
            <p:cNvSpPr/>
            <p:nvPr/>
          </p:nvSpPr>
          <p:spPr>
            <a:xfrm>
              <a:off x="4716016" y="2856780"/>
              <a:ext cx="4321837" cy="212294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3"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377191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a:t>
            </a:r>
            <a:r>
              <a:rPr lang="el-GR" sz="2400" dirty="0" err="1" smtClean="0">
                <a:solidFill>
                  <a:srgbClr val="92D050"/>
                </a:solidFill>
              </a:rPr>
              <a:t>Ορόκλινης</a:t>
            </a:r>
            <a:endParaRPr lang="el-GR" sz="2000" b="0" dirty="0">
              <a:solidFill>
                <a:srgbClr val="92D050"/>
              </a:solidFill>
            </a:endParaRPr>
          </a:p>
        </p:txBody>
      </p:sp>
      <p:grpSp>
        <p:nvGrpSpPr>
          <p:cNvPr id="4" name="Group 3"/>
          <p:cNvGrpSpPr/>
          <p:nvPr/>
        </p:nvGrpSpPr>
        <p:grpSpPr>
          <a:xfrm>
            <a:off x="105052" y="1362117"/>
            <a:ext cx="9649363" cy="5246283"/>
            <a:chOff x="105052" y="1362117"/>
            <a:chExt cx="9649363" cy="5246283"/>
          </a:xfrm>
        </p:grpSpPr>
        <p:grpSp>
          <p:nvGrpSpPr>
            <p:cNvPr id="2" name="Group 1"/>
            <p:cNvGrpSpPr/>
            <p:nvPr/>
          </p:nvGrpSpPr>
          <p:grpSpPr>
            <a:xfrm>
              <a:off x="105052" y="1467268"/>
              <a:ext cx="4071631" cy="5141132"/>
              <a:chOff x="105052" y="1467268"/>
              <a:chExt cx="4071631" cy="5141132"/>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0270"/>
              <a:stretch/>
            </p:blipFill>
            <p:spPr>
              <a:xfrm>
                <a:off x="324683" y="1467268"/>
                <a:ext cx="3852000" cy="5111037"/>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7" name="Title 1"/>
              <p:cNvSpPr txBox="1">
                <a:spLocks/>
              </p:cNvSpPr>
              <p:nvPr/>
            </p:nvSpPr>
            <p:spPr>
              <a:xfrm>
                <a:off x="105052" y="6154887"/>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grpSp>
        <p:sp>
          <p:nvSpPr>
            <p:cNvPr id="10" name="Title 1"/>
            <p:cNvSpPr txBox="1">
              <a:spLocks/>
            </p:cNvSpPr>
            <p:nvPr/>
          </p:nvSpPr>
          <p:spPr>
            <a:xfrm>
              <a:off x="4324424" y="1362117"/>
              <a:ext cx="5429991" cy="105951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800" dirty="0" err="1" smtClean="0">
                  <a:solidFill>
                    <a:schemeClr val="tx1"/>
                  </a:solidFill>
                </a:rPr>
                <a:t>Καλαμοκαννάς</a:t>
              </a:r>
              <a:r>
                <a:rPr lang="el-GR" sz="2800" dirty="0" smtClean="0">
                  <a:solidFill>
                    <a:schemeClr val="tx1"/>
                  </a:solidFill>
                </a:rPr>
                <a:t> </a:t>
              </a:r>
            </a:p>
            <a:p>
              <a:pPr algn="l"/>
              <a:r>
                <a:rPr lang="el-GR" sz="1800" dirty="0" smtClean="0">
                  <a:solidFill>
                    <a:schemeClr val="tx1"/>
                  </a:solidFill>
                </a:rPr>
                <a:t>(</a:t>
              </a:r>
              <a:r>
                <a:rPr lang="en-US" sz="1800" i="1" dirty="0" err="1" smtClean="0">
                  <a:solidFill>
                    <a:schemeClr val="tx1"/>
                  </a:solidFill>
                </a:rPr>
                <a:t>Himantopus</a:t>
              </a:r>
              <a:r>
                <a:rPr lang="en-US" sz="1800" i="1" dirty="0" smtClean="0">
                  <a:solidFill>
                    <a:schemeClr val="tx1"/>
                  </a:solidFill>
                </a:rPr>
                <a:t> </a:t>
              </a:r>
              <a:r>
                <a:rPr lang="en-US" sz="1800" i="1" dirty="0" err="1" smtClean="0">
                  <a:solidFill>
                    <a:schemeClr val="tx1"/>
                  </a:solidFill>
                </a:rPr>
                <a:t>himantopus</a:t>
              </a:r>
              <a:r>
                <a:rPr lang="en-US" sz="1800" dirty="0" smtClean="0">
                  <a:solidFill>
                    <a:schemeClr val="tx1"/>
                  </a:solidFill>
                </a:rPr>
                <a:t>)</a:t>
              </a:r>
            </a:p>
            <a:p>
              <a:pPr algn="l"/>
              <a:endParaRPr lang="en-US" sz="1800" dirty="0">
                <a:solidFill>
                  <a:schemeClr val="tx1"/>
                </a:solidFill>
              </a:endParaRPr>
            </a:p>
          </p:txBody>
        </p:sp>
      </p:grpSp>
      <p:grpSp>
        <p:nvGrpSpPr>
          <p:cNvPr id="3" name="Group 2"/>
          <p:cNvGrpSpPr/>
          <p:nvPr/>
        </p:nvGrpSpPr>
        <p:grpSpPr>
          <a:xfrm>
            <a:off x="4067945" y="2406236"/>
            <a:ext cx="5076055" cy="3183004"/>
            <a:chOff x="4067945" y="2406236"/>
            <a:chExt cx="5076055" cy="3183004"/>
          </a:xfrm>
        </p:grpSpPr>
        <p:sp>
          <p:nvSpPr>
            <p:cNvPr id="8" name="Title 1"/>
            <p:cNvSpPr txBox="1">
              <a:spLocks/>
            </p:cNvSpPr>
            <p:nvPr/>
          </p:nvSpPr>
          <p:spPr>
            <a:xfrm>
              <a:off x="4591644" y="2406236"/>
              <a:ext cx="4028656"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Η λίμνη της </a:t>
              </a:r>
              <a:r>
                <a:rPr lang="el-GR" sz="1800" dirty="0" err="1" smtClean="0">
                  <a:solidFill>
                    <a:schemeClr val="tx1"/>
                  </a:solidFill>
                </a:rPr>
                <a:t>Ορόκλινης</a:t>
              </a:r>
              <a:r>
                <a:rPr lang="el-GR" sz="1800" dirty="0" smtClean="0">
                  <a:solidFill>
                    <a:schemeClr val="tx1"/>
                  </a:solidFill>
                </a:rPr>
                <a:t> φιλοξενεί συνήθως τον πιο μεγάλο αναπαραγωγικό πληθυσμό από οποιαδήποτε άλλη περιοχή της Κύπρου. </a:t>
              </a:r>
              <a:endParaRPr lang="el-GR" sz="1800" dirty="0">
                <a:solidFill>
                  <a:schemeClr val="tx1"/>
                </a:solidFill>
              </a:endParaRPr>
            </a:p>
          </p:txBody>
        </p:sp>
        <p:sp>
          <p:nvSpPr>
            <p:cNvPr id="9" name="Oval 8"/>
            <p:cNvSpPr/>
            <p:nvPr/>
          </p:nvSpPr>
          <p:spPr>
            <a:xfrm>
              <a:off x="4067945" y="2552346"/>
              <a:ext cx="5076055" cy="267685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906033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Ορόκλινης</a:t>
            </a:r>
            <a:r>
              <a:rPr lang="el-GR" sz="2400" dirty="0">
                <a:solidFill>
                  <a:srgbClr val="92D050"/>
                </a:solidFill>
              </a:rPr>
              <a:t> </a:t>
            </a:r>
            <a:r>
              <a:rPr lang="el-GR" sz="2400" dirty="0" smtClean="0">
                <a:solidFill>
                  <a:srgbClr val="92D050"/>
                </a:solidFill>
              </a:rPr>
              <a:t>- Μόνιμοι κάτοικοι</a:t>
            </a:r>
            <a:endParaRPr lang="el-GR" sz="2000" b="0" dirty="0">
              <a:solidFill>
                <a:srgbClr val="92D050"/>
              </a:solidFill>
            </a:endParaRPr>
          </a:p>
        </p:txBody>
      </p:sp>
      <p:grpSp>
        <p:nvGrpSpPr>
          <p:cNvPr id="3" name="Group 2"/>
          <p:cNvGrpSpPr/>
          <p:nvPr/>
        </p:nvGrpSpPr>
        <p:grpSpPr>
          <a:xfrm>
            <a:off x="3994867" y="1547844"/>
            <a:ext cx="3996533" cy="2467255"/>
            <a:chOff x="3994867" y="1484783"/>
            <a:chExt cx="3996533" cy="2467255"/>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t="4642"/>
            <a:stretch/>
          </p:blipFill>
          <p:spPr>
            <a:xfrm>
              <a:off x="4391400" y="1484783"/>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7" name="Rectangle 26"/>
            <p:cNvSpPr/>
            <p:nvPr/>
          </p:nvSpPr>
          <p:spPr>
            <a:xfrm>
              <a:off x="4432194" y="1545744"/>
              <a:ext cx="3002745" cy="275299"/>
            </a:xfrm>
            <a:prstGeom prst="rect">
              <a:avLst/>
            </a:prstGeom>
            <a:ln w="19050">
              <a:noFill/>
            </a:ln>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Φραγκολίνα</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i="1" dirty="0" smtClean="0">
                  <a:solidFill>
                    <a:schemeClr val="bg1"/>
                  </a:solidFill>
                  <a:latin typeface="Century Gothic" panose="020B0502020202020204" pitchFamily="34" charset="0"/>
                  <a:ea typeface="FedraSerifAGR-BookTF"/>
                  <a:cs typeface="Arial" panose="020B0604020202020204" pitchFamily="34" charset="0"/>
                </a:rPr>
                <a:t>(</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Francolinus</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francolinus</a:t>
              </a:r>
              <a:r>
                <a:rPr lang="el-GR" sz="1200" b="1" i="1" dirty="0" smtClean="0">
                  <a:solidFill>
                    <a:schemeClr val="bg1"/>
                  </a:solidFill>
                  <a:latin typeface="Century Gothic" panose="020B0502020202020204" pitchFamily="34" charset="0"/>
                  <a:ea typeface="FedraSerifAGR-BookTF"/>
                  <a:cs typeface="Arial" panose="020B0604020202020204" pitchFamily="34" charset="0"/>
                </a:rPr>
                <a:t>)</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25" name="Title 1"/>
            <p:cNvSpPr txBox="1">
              <a:spLocks/>
            </p:cNvSpPr>
            <p:nvPr/>
          </p:nvSpPr>
          <p:spPr>
            <a:xfrm>
              <a:off x="3994867" y="3498525"/>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a:solidFill>
                    <a:schemeClr val="bg1"/>
                  </a:solidFill>
                </a:rPr>
                <a:t>D</a:t>
              </a:r>
              <a:r>
                <a:rPr lang="en-US" sz="1000" dirty="0" smtClean="0">
                  <a:solidFill>
                    <a:schemeClr val="bg1"/>
                  </a:solidFill>
                </a:rPr>
                <a:t>. Nye</a:t>
              </a:r>
              <a:endParaRPr lang="el-GR" sz="1000" dirty="0" smtClean="0">
                <a:solidFill>
                  <a:schemeClr val="bg1"/>
                </a:solidFill>
              </a:endParaRPr>
            </a:p>
          </p:txBody>
        </p:sp>
      </p:grpSp>
      <p:grpSp>
        <p:nvGrpSpPr>
          <p:cNvPr id="11" name="Group 10"/>
          <p:cNvGrpSpPr/>
          <p:nvPr/>
        </p:nvGrpSpPr>
        <p:grpSpPr>
          <a:xfrm>
            <a:off x="139890" y="4103918"/>
            <a:ext cx="3993067" cy="2461941"/>
            <a:chOff x="139890" y="4103918"/>
            <a:chExt cx="3993067" cy="2461941"/>
          </a:xfrm>
        </p:grpSpPr>
        <p:pic>
          <p:nvPicPr>
            <p:cNvPr id="29" name="Picture 28"/>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32957" y="4103918"/>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30" name="Title 1"/>
            <p:cNvSpPr txBox="1">
              <a:spLocks/>
            </p:cNvSpPr>
            <p:nvPr/>
          </p:nvSpPr>
          <p:spPr>
            <a:xfrm>
              <a:off x="139890" y="6112346"/>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a:solidFill>
                    <a:schemeClr val="bg1"/>
                  </a:solidFill>
                </a:rPr>
                <a:t>© </a:t>
              </a:r>
              <a:r>
                <a:rPr lang="en-US" sz="1000" dirty="0" smtClean="0">
                  <a:solidFill>
                    <a:schemeClr val="bg1"/>
                  </a:solidFill>
                </a:rPr>
                <a:t>D. Nye</a:t>
              </a:r>
              <a:endParaRPr lang="el-GR" sz="1000" dirty="0">
                <a:solidFill>
                  <a:schemeClr val="bg1"/>
                </a:solidFill>
              </a:endParaRPr>
            </a:p>
          </p:txBody>
        </p:sp>
        <p:sp>
          <p:nvSpPr>
            <p:cNvPr id="31" name="Rectangle 30"/>
            <p:cNvSpPr/>
            <p:nvPr/>
          </p:nvSpPr>
          <p:spPr>
            <a:xfrm>
              <a:off x="572872" y="4160113"/>
              <a:ext cx="2702984" cy="276999"/>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Κίτσης</a:t>
              </a:r>
              <a:r>
                <a:rPr lang="el-GR" sz="1200" b="1" dirty="0" smtClean="0">
                  <a:solidFill>
                    <a:schemeClr val="bg1"/>
                  </a:solidFill>
                  <a:latin typeface="Century Gothic" panose="020B0502020202020204" pitchFamily="34" charset="0"/>
                  <a:ea typeface="FedraSerifAGR-BookTF"/>
                  <a:cs typeface="Arial" panose="020B0604020202020204" pitchFamily="34" charset="0"/>
                </a:rPr>
                <a:t>/</a:t>
              </a:r>
              <a:r>
                <a:rPr lang="el-GR" sz="1200" b="1" dirty="0" err="1" smtClean="0">
                  <a:solidFill>
                    <a:schemeClr val="bg1"/>
                  </a:solidFill>
                  <a:latin typeface="Century Gothic" panose="020B0502020202020204" pitchFamily="34" charset="0"/>
                  <a:ea typeface="FedraSerifAGR-BookTF"/>
                  <a:cs typeface="Arial" panose="020B0604020202020204" pitchFamily="34" charset="0"/>
                </a:rPr>
                <a:t>Σιαχίνι</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Falco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tinnunculus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grpSp>
        <p:nvGrpSpPr>
          <p:cNvPr id="10" name="Group 9"/>
          <p:cNvGrpSpPr/>
          <p:nvPr/>
        </p:nvGrpSpPr>
        <p:grpSpPr>
          <a:xfrm>
            <a:off x="4153535" y="4107014"/>
            <a:ext cx="3837865" cy="2458845"/>
            <a:chOff x="4153535" y="4107014"/>
            <a:chExt cx="3837865" cy="2458845"/>
          </a:xfrm>
        </p:grpSpPr>
        <p:pic>
          <p:nvPicPr>
            <p:cNvPr id="33" name="Picture 32"/>
            <p:cNvPicPr>
              <a:picLocks/>
            </p:cNvPicPr>
            <p:nvPr/>
          </p:nvPicPr>
          <p:blipFill rotWithShape="1">
            <a:blip r:embed="rId5" cstate="print">
              <a:extLst>
                <a:ext uri="{28A0092B-C50C-407E-A947-70E740481C1C}">
                  <a14:useLocalDpi xmlns:a14="http://schemas.microsoft.com/office/drawing/2010/main" val="0"/>
                </a:ext>
              </a:extLst>
            </a:blip>
            <a:srcRect t="11303" b="43435"/>
            <a:stretch/>
          </p:blipFill>
          <p:spPr>
            <a:xfrm>
              <a:off x="4391400" y="4107014"/>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34" name="Rectangle 33"/>
            <p:cNvSpPr/>
            <p:nvPr/>
          </p:nvSpPr>
          <p:spPr>
            <a:xfrm>
              <a:off x="4428384" y="4156303"/>
              <a:ext cx="2149948" cy="276999"/>
            </a:xfrm>
            <a:prstGeom prst="rect">
              <a:avLst/>
            </a:prstGeom>
          </p:spPr>
          <p:txBody>
            <a:bodyPr wrap="none">
              <a:spAutoFit/>
            </a:bodyPr>
            <a:lstStyle/>
            <a:p>
              <a:r>
                <a:rPr lang="el-GR" sz="1200" b="1" dirty="0" smtClean="0">
                  <a:solidFill>
                    <a:schemeClr val="bg1"/>
                  </a:solidFill>
                  <a:latin typeface="Century Gothic" panose="020B0502020202020204" pitchFamily="34" charset="0"/>
                  <a:ea typeface="FedraSerifAGR-BookTF"/>
                  <a:cs typeface="Arial" panose="020B0604020202020204" pitchFamily="34" charset="0"/>
                </a:rPr>
                <a:t>Χιονάτη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Egretta</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garzetta</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35" name="Title 1"/>
            <p:cNvSpPr txBox="1">
              <a:spLocks/>
            </p:cNvSpPr>
            <p:nvPr/>
          </p:nvSpPr>
          <p:spPr>
            <a:xfrm>
              <a:off x="4153535" y="6112346"/>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grpSp>
      <p:grpSp>
        <p:nvGrpSpPr>
          <p:cNvPr id="2" name="Group 1"/>
          <p:cNvGrpSpPr/>
          <p:nvPr/>
        </p:nvGrpSpPr>
        <p:grpSpPr>
          <a:xfrm>
            <a:off x="501834" y="1529206"/>
            <a:ext cx="3631123" cy="2443095"/>
            <a:chOff x="501834" y="1466145"/>
            <a:chExt cx="3631123" cy="2443095"/>
          </a:xfrm>
        </p:grpSpPr>
        <p:pic>
          <p:nvPicPr>
            <p:cNvPr id="37" name="Picture 36"/>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32957" y="1466145"/>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38" name="Title 1"/>
            <p:cNvSpPr txBox="1">
              <a:spLocks/>
            </p:cNvSpPr>
            <p:nvPr/>
          </p:nvSpPr>
          <p:spPr>
            <a:xfrm>
              <a:off x="501834" y="3455727"/>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Σ. Χριστοδουλίδης</a:t>
              </a:r>
            </a:p>
          </p:txBody>
        </p:sp>
        <p:sp>
          <p:nvSpPr>
            <p:cNvPr id="39" name="Rectangle 38"/>
            <p:cNvSpPr/>
            <p:nvPr/>
          </p:nvSpPr>
          <p:spPr>
            <a:xfrm>
              <a:off x="570265" y="1527624"/>
              <a:ext cx="2106667" cy="276999"/>
            </a:xfrm>
            <a:prstGeom prst="rect">
              <a:avLst/>
            </a:prstGeom>
          </p:spPr>
          <p:txBody>
            <a:bodyPr wrap="none">
              <a:spAutoFit/>
            </a:bodyPr>
            <a:lstStyle/>
            <a:p>
              <a:r>
                <a:rPr lang="en-US" sz="1200" b="1" dirty="0" err="1" smtClean="0">
                  <a:solidFill>
                    <a:schemeClr val="bg1"/>
                  </a:solidFill>
                  <a:latin typeface="Century Gothic" panose="020B0502020202020204" pitchFamily="34" charset="0"/>
                  <a:ea typeface="FedraSerifAGR-BookTF"/>
                  <a:cs typeface="Arial" panose="020B0604020202020204" pitchFamily="34" charset="0"/>
                </a:rPr>
                <a:t>K</a:t>
              </a:r>
              <a:r>
                <a:rPr lang="el-GR" sz="1200" b="1" dirty="0" err="1" smtClean="0">
                  <a:solidFill>
                    <a:schemeClr val="bg1"/>
                  </a:solidFill>
                  <a:latin typeface="Century Gothic" panose="020B0502020202020204" pitchFamily="34" charset="0"/>
                  <a:ea typeface="FedraSerifAGR-BookTF"/>
                  <a:cs typeface="Arial" panose="020B0604020202020204" pitchFamily="34" charset="0"/>
                </a:rPr>
                <a:t>αραπαττάς</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dirty="0">
                  <a:solidFill>
                    <a:schemeClr val="bg1"/>
                  </a:solidFill>
                  <a:latin typeface="Century Gothic" panose="020B0502020202020204" pitchFamily="34" charset="0"/>
                  <a:ea typeface="FedraSerifAGR-BookTF"/>
                  <a:cs typeface="Arial" panose="020B0604020202020204" pitchFamily="34" charset="0"/>
                </a:rPr>
                <a:t>(</a:t>
              </a:r>
              <a:r>
                <a:rPr lang="en-GB" sz="1200" b="1" i="1" dirty="0" err="1">
                  <a:solidFill>
                    <a:schemeClr val="bg1"/>
                  </a:solidFill>
                  <a:latin typeface="Century Gothic" panose="020B0502020202020204" pitchFamily="34" charset="0"/>
                  <a:ea typeface="FedraSerifAGR-BookTF"/>
                  <a:cs typeface="Arial" panose="020B0604020202020204" pitchFamily="34" charset="0"/>
                </a:rPr>
                <a:t>Fulica</a:t>
              </a:r>
              <a:r>
                <a:rPr lang="en-GB" sz="1200" b="1" i="1" dirty="0">
                  <a:solidFill>
                    <a:schemeClr val="bg1"/>
                  </a:solidFill>
                  <a:latin typeface="Century Gothic" panose="020B0502020202020204" pitchFamily="34" charset="0"/>
                  <a:ea typeface="FedraSerifAGR-BookTF"/>
                  <a:cs typeface="Arial" panose="020B0604020202020204" pitchFamily="34" charset="0"/>
                </a:rPr>
                <a:t> </a:t>
              </a:r>
              <a:r>
                <a:rPr lang="en-GB" sz="1200" b="1" i="1" dirty="0" err="1">
                  <a:solidFill>
                    <a:schemeClr val="bg1"/>
                  </a:solidFill>
                  <a:latin typeface="Century Gothic" panose="020B0502020202020204" pitchFamily="34" charset="0"/>
                  <a:ea typeface="FedraSerifAGR-BookTF"/>
                  <a:cs typeface="Arial" panose="020B0604020202020204" pitchFamily="34" charset="0"/>
                </a:rPr>
                <a:t>atra</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sp>
        <p:nvSpPr>
          <p:cNvPr id="2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50845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Ορόκλινης - </a:t>
            </a:r>
            <a:r>
              <a:rPr lang="el-GR" sz="2400" dirty="0" err="1" smtClean="0">
                <a:solidFill>
                  <a:srgbClr val="92D050"/>
                </a:solidFill>
              </a:rPr>
              <a:t>Φωλεάζοντα</a:t>
            </a:r>
            <a:endParaRPr lang="el-GR" sz="2000" b="0" dirty="0">
              <a:solidFill>
                <a:srgbClr val="92D050"/>
              </a:solidFill>
            </a:endParaRPr>
          </a:p>
        </p:txBody>
      </p:sp>
      <p:grpSp>
        <p:nvGrpSpPr>
          <p:cNvPr id="28" name="Group 27"/>
          <p:cNvGrpSpPr/>
          <p:nvPr/>
        </p:nvGrpSpPr>
        <p:grpSpPr>
          <a:xfrm>
            <a:off x="4219580" y="1533932"/>
            <a:ext cx="3780280" cy="2435741"/>
            <a:chOff x="3990123" y="1647935"/>
            <a:chExt cx="3780280" cy="2435741"/>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4170403" y="1647935"/>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Rectangle 7"/>
            <p:cNvSpPr/>
            <p:nvPr/>
          </p:nvSpPr>
          <p:spPr>
            <a:xfrm>
              <a:off x="4239738" y="1708091"/>
              <a:ext cx="2324674" cy="281146"/>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Κοτσινοτζέφαλη</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Netta</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rufina</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9" name="Title 1"/>
            <p:cNvSpPr txBox="1">
              <a:spLocks/>
            </p:cNvSpPr>
            <p:nvPr/>
          </p:nvSpPr>
          <p:spPr>
            <a:xfrm>
              <a:off x="3990123" y="3623372"/>
              <a:ext cx="1501385"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grpSp>
      <p:sp>
        <p:nvSpPr>
          <p:cNvPr id="17"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10" name="Group 9"/>
          <p:cNvGrpSpPr/>
          <p:nvPr/>
        </p:nvGrpSpPr>
        <p:grpSpPr>
          <a:xfrm>
            <a:off x="294459" y="1518692"/>
            <a:ext cx="3860733" cy="2461117"/>
            <a:chOff x="206811" y="2117616"/>
            <a:chExt cx="3860733" cy="2461117"/>
          </a:xfrm>
        </p:grpSpPr>
        <p:pic>
          <p:nvPicPr>
            <p:cNvPr id="2" name="Picture 1"/>
            <p:cNvPicPr>
              <a:picLocks/>
            </p:cNvPicPr>
            <p:nvPr/>
          </p:nvPicPr>
          <p:blipFill rotWithShape="1">
            <a:blip r:embed="rId4">
              <a:extLst>
                <a:ext uri="{28A0092B-C50C-407E-A947-70E740481C1C}">
                  <a14:useLocalDpi xmlns:a14="http://schemas.microsoft.com/office/drawing/2010/main" val="0"/>
                </a:ext>
              </a:extLst>
            </a:blip>
            <a:srcRect l="18456"/>
            <a:stretch/>
          </p:blipFill>
          <p:spPr>
            <a:xfrm>
              <a:off x="467544" y="2132856"/>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Title 1"/>
            <p:cNvSpPr txBox="1">
              <a:spLocks/>
            </p:cNvSpPr>
            <p:nvPr/>
          </p:nvSpPr>
          <p:spPr>
            <a:xfrm>
              <a:off x="299041" y="4118429"/>
              <a:ext cx="1501385"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sp>
          <p:nvSpPr>
            <p:cNvPr id="18" name="Title 1"/>
            <p:cNvSpPr txBox="1">
              <a:spLocks/>
            </p:cNvSpPr>
            <p:nvPr/>
          </p:nvSpPr>
          <p:spPr>
            <a:xfrm>
              <a:off x="206811" y="2117616"/>
              <a:ext cx="3405978"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200" dirty="0" err="1" smtClean="0">
                  <a:solidFill>
                    <a:schemeClr val="bg1"/>
                  </a:solidFill>
                  <a:ea typeface="FedraSerifAGR-BookTF"/>
                  <a:cs typeface="Arial" panose="020B0604020202020204" pitchFamily="34" charset="0"/>
                </a:rPr>
                <a:t>Βουτηχτάρι</a:t>
              </a:r>
              <a:r>
                <a:rPr lang="el-GR" sz="1200" dirty="0">
                  <a:solidFill>
                    <a:schemeClr val="bg1"/>
                  </a:solidFill>
                  <a:ea typeface="FedraSerifAGR-BookTF"/>
                  <a:cs typeface="Arial" panose="020B0604020202020204" pitchFamily="34" charset="0"/>
                </a:rPr>
                <a:t> </a:t>
              </a:r>
              <a:r>
                <a:rPr lang="el-GR" sz="1200" dirty="0" smtClean="0">
                  <a:solidFill>
                    <a:schemeClr val="bg1"/>
                  </a:solidFill>
                  <a:ea typeface="FedraSerifAGR-BookTF"/>
                  <a:cs typeface="Arial" panose="020B0604020202020204" pitchFamily="34" charset="0"/>
                </a:rPr>
                <a:t>(</a:t>
              </a:r>
              <a:r>
                <a:rPr lang="en-US" sz="1200" i="1" dirty="0" err="1" smtClean="0">
                  <a:solidFill>
                    <a:schemeClr val="bg1"/>
                  </a:solidFill>
                  <a:ea typeface="FedraSerifAGR-BookTF"/>
                  <a:cs typeface="Arial" panose="020B0604020202020204" pitchFamily="34" charset="0"/>
                </a:rPr>
                <a:t>Tachybaptus</a:t>
              </a:r>
              <a:r>
                <a:rPr lang="en-US" sz="1200" i="1" dirty="0" smtClean="0">
                  <a:solidFill>
                    <a:schemeClr val="bg1"/>
                  </a:solidFill>
                  <a:ea typeface="FedraSerifAGR-BookTF"/>
                  <a:cs typeface="Arial" panose="020B0604020202020204" pitchFamily="34" charset="0"/>
                </a:rPr>
                <a:t> </a:t>
              </a:r>
              <a:r>
                <a:rPr lang="en-US" sz="1200" i="1" dirty="0" err="1" smtClean="0">
                  <a:solidFill>
                    <a:schemeClr val="bg1"/>
                  </a:solidFill>
                  <a:ea typeface="FedraSerifAGR-BookTF"/>
                  <a:cs typeface="Arial" panose="020B0604020202020204" pitchFamily="34" charset="0"/>
                </a:rPr>
                <a:t>ruficollis</a:t>
              </a:r>
              <a:r>
                <a:rPr lang="el-GR" sz="1200" i="1" dirty="0" smtClean="0">
                  <a:solidFill>
                    <a:schemeClr val="bg1"/>
                  </a:solidFill>
                  <a:ea typeface="FedraSerifAGR-BookTF"/>
                  <a:cs typeface="Arial" panose="020B0604020202020204" pitchFamily="34" charset="0"/>
                </a:rPr>
                <a:t>)</a:t>
              </a:r>
              <a:endParaRPr lang="el-GR" sz="1200" i="1" dirty="0">
                <a:solidFill>
                  <a:schemeClr val="bg1"/>
                </a:solidFill>
                <a:ea typeface="FedraSerifAGR-BookTF"/>
                <a:cs typeface="Arial" panose="020B0604020202020204" pitchFamily="34" charset="0"/>
              </a:endParaRPr>
            </a:p>
          </p:txBody>
        </p:sp>
      </p:grpSp>
      <p:grpSp>
        <p:nvGrpSpPr>
          <p:cNvPr id="6" name="Group 5"/>
          <p:cNvGrpSpPr/>
          <p:nvPr/>
        </p:nvGrpSpPr>
        <p:grpSpPr>
          <a:xfrm>
            <a:off x="263105" y="4077072"/>
            <a:ext cx="3876847" cy="2482634"/>
            <a:chOff x="1059036" y="3612490"/>
            <a:chExt cx="3876847" cy="2482634"/>
          </a:xfrm>
        </p:grpSpPr>
        <p:pic>
          <p:nvPicPr>
            <p:cNvPr id="3" name="Picture 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335883" y="3645024"/>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1" name="Title 1"/>
            <p:cNvSpPr txBox="1">
              <a:spLocks/>
            </p:cNvSpPr>
            <p:nvPr/>
          </p:nvSpPr>
          <p:spPr>
            <a:xfrm>
              <a:off x="1327468" y="5641611"/>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Σ. Χριστοδουλίδης</a:t>
              </a:r>
            </a:p>
          </p:txBody>
        </p:sp>
        <p:sp>
          <p:nvSpPr>
            <p:cNvPr id="22" name="Title 1"/>
            <p:cNvSpPr txBox="1">
              <a:spLocks/>
            </p:cNvSpPr>
            <p:nvPr/>
          </p:nvSpPr>
          <p:spPr>
            <a:xfrm>
              <a:off x="1059036" y="3612490"/>
              <a:ext cx="3405978"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200" dirty="0" err="1" smtClean="0">
                  <a:solidFill>
                    <a:schemeClr val="bg1"/>
                  </a:solidFill>
                  <a:ea typeface="FedraSerifAGR-BookTF"/>
                  <a:cs typeface="Arial" panose="020B0604020202020204" pitchFamily="34" charset="0"/>
                </a:rPr>
                <a:t>Πελλοκατερίνα</a:t>
              </a:r>
              <a:r>
                <a:rPr lang="el-GR" sz="1200" dirty="0" smtClean="0">
                  <a:solidFill>
                    <a:schemeClr val="bg1"/>
                  </a:solidFill>
                  <a:ea typeface="FedraSerifAGR-BookTF"/>
                  <a:cs typeface="Arial" panose="020B0604020202020204" pitchFamily="34" charset="0"/>
                </a:rPr>
                <a:t> (</a:t>
              </a:r>
              <a:r>
                <a:rPr lang="en-US" sz="1200" i="1" dirty="0" err="1">
                  <a:solidFill>
                    <a:schemeClr val="bg1"/>
                  </a:solidFill>
                </a:rPr>
                <a:t>Vanellus</a:t>
              </a:r>
              <a:r>
                <a:rPr lang="en-US" sz="1200" i="1" dirty="0">
                  <a:solidFill>
                    <a:schemeClr val="bg1"/>
                  </a:solidFill>
                </a:rPr>
                <a:t> </a:t>
              </a:r>
              <a:r>
                <a:rPr lang="en-US" sz="1200" i="1" dirty="0" err="1">
                  <a:solidFill>
                    <a:schemeClr val="bg1"/>
                  </a:solidFill>
                </a:rPr>
                <a:t>spinosus</a:t>
              </a:r>
              <a:r>
                <a:rPr lang="el-GR" sz="1200" i="1" dirty="0" smtClean="0">
                  <a:solidFill>
                    <a:schemeClr val="bg1"/>
                  </a:solidFill>
                  <a:ea typeface="FedraSerifAGR-BookTF"/>
                  <a:cs typeface="Arial" panose="020B0604020202020204" pitchFamily="34" charset="0"/>
                </a:rPr>
                <a:t>)</a:t>
              </a:r>
              <a:endParaRPr lang="el-GR" sz="1200" i="1" dirty="0">
                <a:solidFill>
                  <a:schemeClr val="bg1"/>
                </a:solidFill>
                <a:ea typeface="FedraSerifAGR-BookTF"/>
                <a:cs typeface="Arial" panose="020B0604020202020204" pitchFamily="34" charset="0"/>
              </a:endParaRPr>
            </a:p>
          </p:txBody>
        </p:sp>
      </p:grpSp>
      <p:grpSp>
        <p:nvGrpSpPr>
          <p:cNvPr id="27" name="Group 26"/>
          <p:cNvGrpSpPr/>
          <p:nvPr/>
        </p:nvGrpSpPr>
        <p:grpSpPr>
          <a:xfrm>
            <a:off x="4227200" y="4077072"/>
            <a:ext cx="3771584" cy="2466088"/>
            <a:chOff x="3998819" y="4157177"/>
            <a:chExt cx="3771584" cy="2466088"/>
          </a:xfrm>
        </p:grpSpPr>
        <p:pic>
          <p:nvPicPr>
            <p:cNvPr id="24" name="Picture 2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170403" y="4181614"/>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5" name="Title 1"/>
            <p:cNvSpPr txBox="1">
              <a:spLocks/>
            </p:cNvSpPr>
            <p:nvPr/>
          </p:nvSpPr>
          <p:spPr>
            <a:xfrm>
              <a:off x="3998819" y="6162961"/>
              <a:ext cx="1501385"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sp>
          <p:nvSpPr>
            <p:cNvPr id="26" name="Title 1"/>
            <p:cNvSpPr txBox="1">
              <a:spLocks/>
            </p:cNvSpPr>
            <p:nvPr/>
          </p:nvSpPr>
          <p:spPr>
            <a:xfrm>
              <a:off x="4160642" y="4157177"/>
              <a:ext cx="3405978" cy="4603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200" dirty="0" err="1" smtClean="0">
                  <a:solidFill>
                    <a:schemeClr val="bg1"/>
                  </a:solidFill>
                  <a:ea typeface="FedraSerifAGR-BookTF"/>
                  <a:cs typeface="Arial" panose="020B0604020202020204" pitchFamily="34" charset="0"/>
                </a:rPr>
                <a:t>Καλαμοκαννάς</a:t>
              </a:r>
              <a:r>
                <a:rPr lang="el-GR" sz="1200" dirty="0" smtClean="0">
                  <a:solidFill>
                    <a:schemeClr val="bg1"/>
                  </a:solidFill>
                  <a:ea typeface="FedraSerifAGR-BookTF"/>
                  <a:cs typeface="Arial" panose="020B0604020202020204" pitchFamily="34" charset="0"/>
                </a:rPr>
                <a:t> (</a:t>
              </a:r>
              <a:r>
                <a:rPr lang="en-US" sz="1200" i="1" dirty="0" err="1" smtClean="0">
                  <a:solidFill>
                    <a:schemeClr val="bg1"/>
                  </a:solidFill>
                  <a:ea typeface="FedraSerifAGR-BookTF"/>
                  <a:cs typeface="Arial" panose="020B0604020202020204" pitchFamily="34" charset="0"/>
                </a:rPr>
                <a:t>Himantopus</a:t>
              </a:r>
              <a:r>
                <a:rPr lang="en-US" sz="1200" i="1" dirty="0" smtClean="0">
                  <a:solidFill>
                    <a:schemeClr val="bg1"/>
                  </a:solidFill>
                  <a:ea typeface="FedraSerifAGR-BookTF"/>
                  <a:cs typeface="Arial" panose="020B0604020202020204" pitchFamily="34" charset="0"/>
                </a:rPr>
                <a:t> </a:t>
              </a:r>
              <a:r>
                <a:rPr lang="en-US" sz="1200" i="1" dirty="0" err="1" smtClean="0">
                  <a:solidFill>
                    <a:schemeClr val="bg1"/>
                  </a:solidFill>
                  <a:ea typeface="FedraSerifAGR-BookTF"/>
                  <a:cs typeface="Arial" panose="020B0604020202020204" pitchFamily="34" charset="0"/>
                </a:rPr>
                <a:t>himantopus</a:t>
              </a:r>
              <a:r>
                <a:rPr lang="el-GR" sz="1200" i="1" dirty="0" smtClean="0">
                  <a:solidFill>
                    <a:schemeClr val="bg1"/>
                  </a:solidFill>
                  <a:ea typeface="FedraSerifAGR-BookTF"/>
                  <a:cs typeface="Arial" panose="020B0604020202020204" pitchFamily="34" charset="0"/>
                </a:rPr>
                <a:t>)</a:t>
              </a:r>
              <a:endParaRPr lang="el-GR" sz="1200" i="1" dirty="0">
                <a:solidFill>
                  <a:schemeClr val="bg1"/>
                </a:solidFill>
                <a:ea typeface="FedraSerifAGR-BookTF"/>
                <a:cs typeface="Arial" panose="020B0604020202020204" pitchFamily="34" charset="0"/>
              </a:endParaRPr>
            </a:p>
          </p:txBody>
        </p:sp>
      </p:grpSp>
    </p:spTree>
    <p:extLst>
      <p:ext uri="{BB962C8B-B14F-4D97-AF65-F5344CB8AC3E}">
        <p14:creationId xmlns:p14="http://schemas.microsoft.com/office/powerpoint/2010/main" val="30381741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Ορόκλινης - Διαχειμάζοντα</a:t>
            </a:r>
            <a:endParaRPr lang="el-GR" sz="2000" b="0" dirty="0">
              <a:solidFill>
                <a:srgbClr val="92D050"/>
              </a:solidFill>
            </a:endParaRPr>
          </a:p>
        </p:txBody>
      </p:sp>
      <p:grpSp>
        <p:nvGrpSpPr>
          <p:cNvPr id="25" name="Group 24"/>
          <p:cNvGrpSpPr/>
          <p:nvPr/>
        </p:nvGrpSpPr>
        <p:grpSpPr>
          <a:xfrm>
            <a:off x="522408" y="1528442"/>
            <a:ext cx="3632750" cy="2466948"/>
            <a:chOff x="522408" y="1517932"/>
            <a:chExt cx="3632750" cy="2466948"/>
          </a:xfrm>
        </p:grpSpPr>
        <p:pic>
          <p:nvPicPr>
            <p:cNvPr id="9" name="Picture 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55158" y="1517932"/>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522408" y="3531367"/>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Σ. Χριστοδουλίδης</a:t>
              </a:r>
            </a:p>
          </p:txBody>
        </p:sp>
        <p:sp>
          <p:nvSpPr>
            <p:cNvPr id="11" name="Rectangle 10"/>
            <p:cNvSpPr/>
            <p:nvPr/>
          </p:nvSpPr>
          <p:spPr>
            <a:xfrm>
              <a:off x="581646" y="1575603"/>
              <a:ext cx="2699778" cy="276999"/>
            </a:xfrm>
            <a:prstGeom prst="rect">
              <a:avLst/>
            </a:prstGeom>
          </p:spPr>
          <p:txBody>
            <a:bodyPr wrap="none">
              <a:spAutoFit/>
            </a:bodyPr>
            <a:lstStyle/>
            <a:p>
              <a:r>
                <a:rPr lang="el-GR" sz="1200" b="1" dirty="0" smtClean="0">
                  <a:solidFill>
                    <a:schemeClr val="bg1"/>
                  </a:solidFill>
                  <a:latin typeface="Century Gothic" panose="020B0502020202020204" pitchFamily="34" charset="0"/>
                  <a:ea typeface="FedraSerifAGR-BookTF"/>
                  <a:cs typeface="Arial" panose="020B0604020202020204" pitchFamily="34" charset="0"/>
                </a:rPr>
                <a:t>Γκρίζος Ερωδιός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Ardea</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cinerea</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grpSp>
        <p:nvGrpSpPr>
          <p:cNvPr id="26" name="Group 25"/>
          <p:cNvGrpSpPr/>
          <p:nvPr/>
        </p:nvGrpSpPr>
        <p:grpSpPr>
          <a:xfrm>
            <a:off x="4167700" y="1527198"/>
            <a:ext cx="3834154" cy="2460592"/>
            <a:chOff x="4167700" y="1516688"/>
            <a:chExt cx="3834154" cy="2460592"/>
          </a:xfrm>
        </p:grpSpPr>
        <p:pic>
          <p:nvPicPr>
            <p:cNvPr id="18" name="Picture 1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401854" y="1516688"/>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9" name="Rectangle 18"/>
            <p:cNvSpPr/>
            <p:nvPr/>
          </p:nvSpPr>
          <p:spPr>
            <a:xfrm>
              <a:off x="4456556" y="1563637"/>
              <a:ext cx="2845652" cy="274135"/>
            </a:xfrm>
            <a:prstGeom prst="rect">
              <a:avLst/>
            </a:prstGeom>
            <a:ln w="19050">
              <a:noFill/>
            </a:ln>
          </p:spPr>
          <p:txBody>
            <a:bodyPr wrap="none">
              <a:spAutoFit/>
            </a:bodyPr>
            <a:lstStyle/>
            <a:p>
              <a:r>
                <a:rPr lang="el-GR" sz="1200" b="1" dirty="0">
                  <a:solidFill>
                    <a:schemeClr val="bg1"/>
                  </a:solidFill>
                  <a:latin typeface="Century Gothic" panose="020B0502020202020204" pitchFamily="34" charset="0"/>
                  <a:ea typeface="FedraSerifAGR-BookTF"/>
                  <a:cs typeface="Arial" panose="020B0604020202020204" pitchFamily="34" charset="0"/>
                </a:rPr>
                <a:t>Φ</a:t>
              </a:r>
              <a:r>
                <a:rPr lang="el-GR" sz="1200" b="1" dirty="0" smtClean="0">
                  <a:solidFill>
                    <a:schemeClr val="bg1"/>
                  </a:solidFill>
                  <a:latin typeface="Century Gothic" panose="020B0502020202020204" pitchFamily="34" charset="0"/>
                  <a:ea typeface="FedraSerifAGR-BookTF"/>
                  <a:cs typeface="Arial" panose="020B0604020202020204" pitchFamily="34" charset="0"/>
                </a:rPr>
                <a:t>λαμίνγκο </a:t>
              </a:r>
              <a:r>
                <a:rPr lang="el-GR" sz="1200" b="1" dirty="0">
                  <a:solidFill>
                    <a:schemeClr val="bg1"/>
                  </a:solidFill>
                  <a:latin typeface="Century Gothic" panose="020B0502020202020204" pitchFamily="34" charset="0"/>
                  <a:ea typeface="FedraSerifAGR-BookTF"/>
                  <a:cs typeface="Arial" panose="020B0604020202020204" pitchFamily="34" charset="0"/>
                </a:rPr>
                <a:t>(</a:t>
              </a:r>
              <a:r>
                <a:rPr lang="en-US" sz="1200" b="1" i="1" dirty="0" err="1">
                  <a:solidFill>
                    <a:schemeClr val="bg1"/>
                  </a:solidFill>
                  <a:latin typeface="Century Gothic" panose="020B0502020202020204" pitchFamily="34" charset="0"/>
                  <a:ea typeface="FedraSerifAGR-BookTF"/>
                  <a:cs typeface="Arial" panose="020B0604020202020204" pitchFamily="34" charset="0"/>
                </a:rPr>
                <a:t>Phoenicopterus</a:t>
              </a:r>
              <a:r>
                <a:rPr lang="en-US" sz="1200" b="1" i="1" dirty="0">
                  <a:solidFill>
                    <a:schemeClr val="bg1"/>
                  </a:solidFill>
                  <a:latin typeface="Century Gothic" panose="020B0502020202020204" pitchFamily="34" charset="0"/>
                  <a:ea typeface="FedraSerifAGR-BookTF"/>
                  <a:cs typeface="Arial" panose="020B0604020202020204" pitchFamily="34" charset="0"/>
                </a:rPr>
                <a:t> </a:t>
              </a:r>
              <a:r>
                <a:rPr lang="en-US" sz="1200" b="1" i="1" dirty="0" err="1">
                  <a:solidFill>
                    <a:schemeClr val="bg1"/>
                  </a:solidFill>
                  <a:latin typeface="Century Gothic" panose="020B0502020202020204" pitchFamily="34" charset="0"/>
                  <a:ea typeface="FedraSerifAGR-BookTF"/>
                  <a:cs typeface="Arial" panose="020B0604020202020204" pitchFamily="34" charset="0"/>
                </a:rPr>
                <a:t>roseus</a:t>
              </a:r>
              <a:r>
                <a:rPr lang="el-GR" sz="1200" b="1" dirty="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17" name="Title 1"/>
            <p:cNvSpPr txBox="1">
              <a:spLocks/>
            </p:cNvSpPr>
            <p:nvPr/>
          </p:nvSpPr>
          <p:spPr>
            <a:xfrm>
              <a:off x="4167700" y="3523767"/>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grpSp>
      <p:grpSp>
        <p:nvGrpSpPr>
          <p:cNvPr id="28" name="Group 27"/>
          <p:cNvGrpSpPr/>
          <p:nvPr/>
        </p:nvGrpSpPr>
        <p:grpSpPr>
          <a:xfrm>
            <a:off x="310308" y="4106543"/>
            <a:ext cx="3829644" cy="2457660"/>
            <a:chOff x="310308" y="4106543"/>
            <a:chExt cx="3829644" cy="2457660"/>
          </a:xfrm>
        </p:grpSpPr>
        <p:pic>
          <p:nvPicPr>
            <p:cNvPr id="21" name="Picture 20"/>
            <p:cNvPicPr>
              <a:picLocks/>
            </p:cNvPicPr>
            <p:nvPr/>
          </p:nvPicPr>
          <p:blipFill>
            <a:blip r:embed="rId5">
              <a:extLst>
                <a:ext uri="{28A0092B-C50C-407E-A947-70E740481C1C}">
                  <a14:useLocalDpi xmlns:a14="http://schemas.microsoft.com/office/drawing/2010/main" val="0"/>
                </a:ext>
              </a:extLst>
            </a:blip>
            <a:stretch>
              <a:fillRect/>
            </a:stretch>
          </p:blipFill>
          <p:spPr>
            <a:xfrm>
              <a:off x="539952" y="4106543"/>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2" name="Title 1"/>
            <p:cNvSpPr txBox="1">
              <a:spLocks/>
            </p:cNvSpPr>
            <p:nvPr/>
          </p:nvSpPr>
          <p:spPr>
            <a:xfrm>
              <a:off x="310308" y="6110690"/>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A. </a:t>
              </a:r>
              <a:r>
                <a:rPr lang="en-US" sz="1000" dirty="0" err="1" smtClean="0">
                  <a:solidFill>
                    <a:schemeClr val="bg1"/>
                  </a:solidFill>
                </a:rPr>
                <a:t>Stoecker</a:t>
              </a:r>
              <a:endParaRPr lang="el-GR" sz="1000" dirty="0" smtClean="0">
                <a:solidFill>
                  <a:schemeClr val="bg1"/>
                </a:solidFill>
              </a:endParaRPr>
            </a:p>
          </p:txBody>
        </p:sp>
        <p:sp>
          <p:nvSpPr>
            <p:cNvPr id="23" name="Rectangle 22"/>
            <p:cNvSpPr/>
            <p:nvPr/>
          </p:nvSpPr>
          <p:spPr>
            <a:xfrm>
              <a:off x="592864" y="4160113"/>
              <a:ext cx="2029723" cy="276999"/>
            </a:xfrm>
            <a:prstGeom prst="rect">
              <a:avLst/>
            </a:prstGeom>
          </p:spPr>
          <p:txBody>
            <a:bodyPr wrap="none">
              <a:spAutoFit/>
            </a:bodyPr>
            <a:lstStyle/>
            <a:p>
              <a:r>
                <a:rPr lang="el-GR" sz="1200" b="1" dirty="0" smtClean="0">
                  <a:solidFill>
                    <a:schemeClr val="bg1"/>
                  </a:solidFill>
                  <a:latin typeface="Century Gothic" panose="020B0502020202020204" pitchFamily="34" charset="0"/>
                  <a:ea typeface="FedraSerifAGR-BookTF"/>
                  <a:cs typeface="Arial" panose="020B0604020202020204" pitchFamily="34" charset="0"/>
                </a:rPr>
                <a:t>Αλκυόνη (</a:t>
              </a:r>
              <a:r>
                <a:rPr lang="en-GB" sz="1200" b="1" i="1" dirty="0" err="1" smtClean="0">
                  <a:solidFill>
                    <a:schemeClr val="bg1"/>
                  </a:solidFill>
                  <a:latin typeface="Century Gothic" panose="020B0502020202020204" pitchFamily="34" charset="0"/>
                  <a:ea typeface="FedraSerifAGR-BookTF"/>
                  <a:cs typeface="Arial" panose="020B0604020202020204" pitchFamily="34" charset="0"/>
                </a:rPr>
                <a:t>Alcedo</a:t>
              </a:r>
              <a:r>
                <a:rPr lang="en-GB" sz="1200" b="1" i="1" dirty="0" smtClean="0">
                  <a:solidFill>
                    <a:schemeClr val="bg1"/>
                  </a:solidFill>
                  <a:latin typeface="Century Gothic" panose="020B0502020202020204" pitchFamily="34" charset="0"/>
                  <a:ea typeface="FedraSerifAGR-BookTF"/>
                  <a:cs typeface="Arial" panose="020B0604020202020204" pitchFamily="34" charset="0"/>
                </a:rPr>
                <a:t> </a:t>
              </a:r>
              <a:r>
                <a:rPr lang="en-GB" sz="1200" b="1" i="1" dirty="0" err="1" smtClean="0">
                  <a:solidFill>
                    <a:schemeClr val="bg1"/>
                  </a:solidFill>
                  <a:latin typeface="Century Gothic" panose="020B0502020202020204" pitchFamily="34" charset="0"/>
                  <a:ea typeface="FedraSerifAGR-BookTF"/>
                  <a:cs typeface="Arial" panose="020B0604020202020204" pitchFamily="34" charset="0"/>
                </a:rPr>
                <a:t>atthis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grpSp>
        <p:nvGrpSpPr>
          <p:cNvPr id="27" name="Group 26"/>
          <p:cNvGrpSpPr/>
          <p:nvPr/>
        </p:nvGrpSpPr>
        <p:grpSpPr>
          <a:xfrm>
            <a:off x="4357049" y="4103918"/>
            <a:ext cx="3649134" cy="2458002"/>
            <a:chOff x="4357049" y="4103918"/>
            <a:chExt cx="3649134" cy="2458002"/>
          </a:xfrm>
        </p:grpSpPr>
        <p:pic>
          <p:nvPicPr>
            <p:cNvPr id="13" name="Picture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406183" y="4103918"/>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Rectangle 13"/>
            <p:cNvSpPr/>
            <p:nvPr/>
          </p:nvSpPr>
          <p:spPr>
            <a:xfrm>
              <a:off x="4464960" y="4160113"/>
              <a:ext cx="2135521" cy="276999"/>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Λαζούρι</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Sturnus</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vulgaris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24" name="Title 1"/>
            <p:cNvSpPr txBox="1">
              <a:spLocks/>
            </p:cNvSpPr>
            <p:nvPr/>
          </p:nvSpPr>
          <p:spPr>
            <a:xfrm>
              <a:off x="4357049" y="6108407"/>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sp>
        <p:nvSpPr>
          <p:cNvPr id="29"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134068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Ορόκλινης - Διαχειμάζοντα</a:t>
            </a:r>
            <a:endParaRPr lang="el-GR" sz="2000" b="0" dirty="0">
              <a:solidFill>
                <a:srgbClr val="92D050"/>
              </a:solidFill>
            </a:endParaRPr>
          </a:p>
        </p:txBody>
      </p:sp>
      <p:grpSp>
        <p:nvGrpSpPr>
          <p:cNvPr id="20" name="Group 19"/>
          <p:cNvGrpSpPr/>
          <p:nvPr/>
        </p:nvGrpSpPr>
        <p:grpSpPr>
          <a:xfrm>
            <a:off x="2147488" y="4077072"/>
            <a:ext cx="3893602" cy="2458150"/>
            <a:chOff x="2147488" y="4077072"/>
            <a:chExt cx="3893602" cy="2458150"/>
          </a:xfrm>
        </p:grpSpPr>
        <p:pic>
          <p:nvPicPr>
            <p:cNvPr id="7" name="Picture 6"/>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441090" y="4077072"/>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Title 1"/>
            <p:cNvSpPr txBox="1">
              <a:spLocks/>
            </p:cNvSpPr>
            <p:nvPr/>
          </p:nvSpPr>
          <p:spPr>
            <a:xfrm>
              <a:off x="2147488" y="6095056"/>
              <a:ext cx="1421062" cy="44016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D. Nye</a:t>
              </a:r>
              <a:endParaRPr lang="el-GR" sz="1000" dirty="0" smtClean="0">
                <a:solidFill>
                  <a:schemeClr val="bg1"/>
                </a:solidFill>
              </a:endParaRPr>
            </a:p>
          </p:txBody>
        </p:sp>
        <p:sp>
          <p:nvSpPr>
            <p:cNvPr id="9" name="Rectangle 8"/>
            <p:cNvSpPr/>
            <p:nvPr/>
          </p:nvSpPr>
          <p:spPr>
            <a:xfrm>
              <a:off x="2511183" y="4139892"/>
              <a:ext cx="2070977" cy="268847"/>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Γιαννής</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Vanellus</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vanellus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grpSp>
        <p:nvGrpSpPr>
          <p:cNvPr id="18" name="Group 17"/>
          <p:cNvGrpSpPr/>
          <p:nvPr/>
        </p:nvGrpSpPr>
        <p:grpSpPr>
          <a:xfrm>
            <a:off x="233627" y="1503274"/>
            <a:ext cx="3887606" cy="2459468"/>
            <a:chOff x="233627" y="1503274"/>
            <a:chExt cx="3887606" cy="2459468"/>
          </a:xfrm>
        </p:grpSpPr>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21233" y="1503274"/>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Rectangle 11"/>
            <p:cNvSpPr/>
            <p:nvPr/>
          </p:nvSpPr>
          <p:spPr>
            <a:xfrm>
              <a:off x="602514" y="1566952"/>
              <a:ext cx="2332269" cy="268857"/>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Πικατσόνι</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Gallinago</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gallinago</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13" name="Title 1"/>
            <p:cNvSpPr txBox="1">
              <a:spLocks/>
            </p:cNvSpPr>
            <p:nvPr/>
          </p:nvSpPr>
          <p:spPr>
            <a:xfrm>
              <a:off x="233627" y="3522559"/>
              <a:ext cx="1423548" cy="44018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D. Nye</a:t>
              </a:r>
              <a:endParaRPr lang="el-GR" sz="1000" dirty="0" smtClean="0">
                <a:solidFill>
                  <a:schemeClr val="bg1"/>
                </a:solidFill>
              </a:endParaRPr>
            </a:p>
          </p:txBody>
        </p:sp>
      </p:grpSp>
      <p:grpSp>
        <p:nvGrpSpPr>
          <p:cNvPr id="19" name="Group 18"/>
          <p:cNvGrpSpPr/>
          <p:nvPr/>
        </p:nvGrpSpPr>
        <p:grpSpPr>
          <a:xfrm>
            <a:off x="4120776" y="1545710"/>
            <a:ext cx="3911542" cy="2454463"/>
            <a:chOff x="4120776" y="1545710"/>
            <a:chExt cx="3911542" cy="2454463"/>
          </a:xfrm>
        </p:grpSpPr>
        <p:pic>
          <p:nvPicPr>
            <p:cNvPr id="15" name="Picture 1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432318" y="1545710"/>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Rectangle 15"/>
            <p:cNvSpPr/>
            <p:nvPr/>
          </p:nvSpPr>
          <p:spPr>
            <a:xfrm>
              <a:off x="4536093" y="1612139"/>
              <a:ext cx="2556187" cy="271148"/>
            </a:xfrm>
            <a:prstGeom prst="rect">
              <a:avLst/>
            </a:prstGeom>
            <a:ln w="19050">
              <a:noFill/>
            </a:ln>
          </p:spPr>
          <p:txBody>
            <a:bodyPr wrap="none">
              <a:spAutoFit/>
            </a:bodyPr>
            <a:lstStyle/>
            <a:p>
              <a:r>
                <a:rPr lang="el-GR" sz="1200" b="1" dirty="0" smtClean="0">
                  <a:solidFill>
                    <a:schemeClr val="bg1"/>
                  </a:solidFill>
                  <a:latin typeface="Century Gothic" panose="020B0502020202020204" pitchFamily="34" charset="0"/>
                  <a:ea typeface="FedraSerifAGR-BookTF"/>
                  <a:cs typeface="Arial" panose="020B0604020202020204" pitchFamily="34" charset="0"/>
                </a:rPr>
                <a:t>Πλουμίδι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Charadrius</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alexandrinus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17" name="Title 1"/>
            <p:cNvSpPr txBox="1">
              <a:spLocks/>
            </p:cNvSpPr>
            <p:nvPr/>
          </p:nvSpPr>
          <p:spPr>
            <a:xfrm>
              <a:off x="4120776" y="3556239"/>
              <a:ext cx="1424794" cy="44393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err="1" smtClean="0">
                  <a:solidFill>
                    <a:schemeClr val="bg1"/>
                  </a:solidFill>
                </a:rPr>
                <a:t>D.Nye</a:t>
              </a:r>
              <a:endParaRPr lang="el-GR" sz="1000" dirty="0" smtClean="0">
                <a:solidFill>
                  <a:schemeClr val="bg1"/>
                </a:solidFill>
              </a:endParaRPr>
            </a:p>
          </p:txBody>
        </p:sp>
      </p:grpSp>
      <p:sp>
        <p:nvSpPr>
          <p:cNvPr id="2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1249466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Η λίμνη της Ορόκλινης – Περαστικοί μετανάστες</a:t>
            </a:r>
            <a:endParaRPr lang="el-GR" sz="2000" b="0" dirty="0">
              <a:solidFill>
                <a:srgbClr val="92D050"/>
              </a:solidFill>
            </a:endParaRPr>
          </a:p>
        </p:txBody>
      </p:sp>
      <p:grpSp>
        <p:nvGrpSpPr>
          <p:cNvPr id="20" name="Group 19"/>
          <p:cNvGrpSpPr/>
          <p:nvPr/>
        </p:nvGrpSpPr>
        <p:grpSpPr>
          <a:xfrm>
            <a:off x="298151" y="4075492"/>
            <a:ext cx="3834806" cy="2438172"/>
            <a:chOff x="298151" y="4126292"/>
            <a:chExt cx="3834806" cy="2438172"/>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957" y="4126292"/>
              <a:ext cx="3600000" cy="2387163"/>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Rectangle 15"/>
            <p:cNvSpPr/>
            <p:nvPr/>
          </p:nvSpPr>
          <p:spPr>
            <a:xfrm>
              <a:off x="555158" y="4192895"/>
              <a:ext cx="3169457" cy="275468"/>
            </a:xfrm>
            <a:prstGeom prst="rect">
              <a:avLst/>
            </a:prstGeom>
            <a:ln w="19050">
              <a:noFill/>
            </a:ln>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Νυχτοκόρακας</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l-GR" sz="1200" b="1" i="1" dirty="0" smtClean="0">
                  <a:solidFill>
                    <a:schemeClr val="bg1"/>
                  </a:solidFill>
                  <a:latin typeface="Century Gothic" panose="020B0502020202020204" pitchFamily="34" charset="0"/>
                  <a:ea typeface="FedraSerifAGR-BookTF"/>
                  <a:cs typeface="Arial" panose="020B0604020202020204" pitchFamily="34" charset="0"/>
                </a:rPr>
                <a:t>(</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Nycticorax</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nycticorax</a:t>
              </a:r>
              <a:r>
                <a:rPr lang="el-GR" sz="1200" b="1" i="1" dirty="0" smtClean="0">
                  <a:solidFill>
                    <a:schemeClr val="bg1"/>
                  </a:solidFill>
                  <a:latin typeface="Century Gothic" panose="020B0502020202020204" pitchFamily="34" charset="0"/>
                  <a:ea typeface="FedraSerifAGR-BookTF"/>
                  <a:cs typeface="Arial" panose="020B0604020202020204" pitchFamily="34" charset="0"/>
                </a:rPr>
                <a:t>)</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14" name="Title 1"/>
            <p:cNvSpPr txBox="1">
              <a:spLocks/>
            </p:cNvSpPr>
            <p:nvPr/>
          </p:nvSpPr>
          <p:spPr>
            <a:xfrm>
              <a:off x="298151" y="6110951"/>
              <a:ext cx="1585245"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smtClean="0">
                  <a:solidFill>
                    <a:schemeClr val="tx1"/>
                  </a:solidFill>
                </a:rPr>
                <a:t>A. </a:t>
              </a:r>
              <a:r>
                <a:rPr lang="en-US" sz="1000" dirty="0" err="1" smtClean="0">
                  <a:solidFill>
                    <a:schemeClr val="tx1"/>
                  </a:solidFill>
                </a:rPr>
                <a:t>Stoecker</a:t>
              </a:r>
              <a:endParaRPr lang="el-GR" sz="1000" dirty="0" smtClean="0">
                <a:solidFill>
                  <a:schemeClr val="tx1"/>
                </a:solidFill>
              </a:endParaRPr>
            </a:p>
          </p:txBody>
        </p:sp>
      </p:grpSp>
      <p:grpSp>
        <p:nvGrpSpPr>
          <p:cNvPr id="21" name="Group 20"/>
          <p:cNvGrpSpPr/>
          <p:nvPr/>
        </p:nvGrpSpPr>
        <p:grpSpPr>
          <a:xfrm>
            <a:off x="4155158" y="4075492"/>
            <a:ext cx="3896204" cy="2451183"/>
            <a:chOff x="4389395" y="1639630"/>
            <a:chExt cx="3896204" cy="2451183"/>
          </a:xfrm>
        </p:grpSpPr>
        <p:pic>
          <p:nvPicPr>
            <p:cNvPr id="7" name="Picture 6"/>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685599" y="1639630"/>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Rectangle 7"/>
            <p:cNvSpPr/>
            <p:nvPr/>
          </p:nvSpPr>
          <p:spPr>
            <a:xfrm>
              <a:off x="4746480" y="1699391"/>
              <a:ext cx="2460930" cy="276999"/>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Ψαραετός</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Pandion</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haliaetus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sp>
          <p:nvSpPr>
            <p:cNvPr id="18" name="Title 1"/>
            <p:cNvSpPr txBox="1">
              <a:spLocks/>
            </p:cNvSpPr>
            <p:nvPr/>
          </p:nvSpPr>
          <p:spPr>
            <a:xfrm>
              <a:off x="4389395" y="3650630"/>
              <a:ext cx="1423548" cy="44018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D. Nye</a:t>
              </a:r>
              <a:endParaRPr lang="el-GR" sz="1000" dirty="0" smtClean="0">
                <a:solidFill>
                  <a:schemeClr val="bg1"/>
                </a:solidFill>
              </a:endParaRPr>
            </a:p>
          </p:txBody>
        </p:sp>
      </p:grpSp>
      <p:sp>
        <p:nvSpPr>
          <p:cNvPr id="23"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4" name="Group 3"/>
          <p:cNvGrpSpPr/>
          <p:nvPr/>
        </p:nvGrpSpPr>
        <p:grpSpPr>
          <a:xfrm>
            <a:off x="2443435" y="1530497"/>
            <a:ext cx="3868808" cy="2448014"/>
            <a:chOff x="2443435" y="1530497"/>
            <a:chExt cx="3868808" cy="2448014"/>
          </a:xfrm>
        </p:grpSpPr>
        <p:pic>
          <p:nvPicPr>
            <p:cNvPr id="3" name="Picture 2"/>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712243" y="1530497"/>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4" name="Title 1"/>
            <p:cNvSpPr txBox="1">
              <a:spLocks/>
            </p:cNvSpPr>
            <p:nvPr/>
          </p:nvSpPr>
          <p:spPr>
            <a:xfrm>
              <a:off x="2443435" y="3538328"/>
              <a:ext cx="1423548" cy="44018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D. Nye</a:t>
              </a:r>
              <a:endParaRPr lang="el-GR" sz="1000" dirty="0" smtClean="0">
                <a:solidFill>
                  <a:schemeClr val="bg1"/>
                </a:solidFill>
              </a:endParaRPr>
            </a:p>
          </p:txBody>
        </p:sp>
        <p:sp>
          <p:nvSpPr>
            <p:cNvPr id="25" name="Rectangle 24"/>
            <p:cNvSpPr/>
            <p:nvPr/>
          </p:nvSpPr>
          <p:spPr>
            <a:xfrm>
              <a:off x="2765436" y="1597721"/>
              <a:ext cx="2677336" cy="276999"/>
            </a:xfrm>
            <a:prstGeom prst="rect">
              <a:avLst/>
            </a:prstGeom>
          </p:spPr>
          <p:txBody>
            <a:bodyPr wrap="none">
              <a:spAutoFit/>
            </a:bodyPr>
            <a:lstStyle/>
            <a:p>
              <a:r>
                <a:rPr lang="el-GR" sz="1200" b="1" dirty="0" err="1" smtClean="0">
                  <a:solidFill>
                    <a:schemeClr val="bg1"/>
                  </a:solidFill>
                  <a:latin typeface="Century Gothic" panose="020B0502020202020204" pitchFamily="34" charset="0"/>
                  <a:ea typeface="FedraSerifAGR-BookTF"/>
                  <a:cs typeface="Arial" panose="020B0604020202020204" pitchFamily="34" charset="0"/>
                </a:rPr>
                <a:t>Χαλκόκοτα</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Plegadis</a:t>
              </a:r>
              <a:r>
                <a:rPr lang="en-US" sz="1200" b="1" i="1" dirty="0" smtClean="0">
                  <a:solidFill>
                    <a:schemeClr val="bg1"/>
                  </a:solidFill>
                  <a:latin typeface="Century Gothic" panose="020B0502020202020204" pitchFamily="34" charset="0"/>
                  <a:ea typeface="FedraSerifAGR-BookTF"/>
                  <a:cs typeface="Arial" panose="020B0604020202020204" pitchFamily="34" charset="0"/>
                </a:rPr>
                <a:t> </a:t>
              </a:r>
              <a:r>
                <a:rPr lang="en-US" sz="1200" b="1" i="1" dirty="0" err="1" smtClean="0">
                  <a:solidFill>
                    <a:schemeClr val="bg1"/>
                  </a:solidFill>
                  <a:latin typeface="Century Gothic" panose="020B0502020202020204" pitchFamily="34" charset="0"/>
                  <a:ea typeface="FedraSerifAGR-BookTF"/>
                  <a:cs typeface="Arial" panose="020B0604020202020204" pitchFamily="34" charset="0"/>
                </a:rPr>
                <a:t>falcinellus</a:t>
              </a:r>
              <a:r>
                <a:rPr lang="el-GR" sz="1200" b="1" dirty="0" smtClean="0">
                  <a:solidFill>
                    <a:schemeClr val="bg1"/>
                  </a:solidFill>
                  <a:latin typeface="Century Gothic" panose="020B0502020202020204" pitchFamily="34" charset="0"/>
                  <a:ea typeface="FedraSerifAGR-BookTF"/>
                  <a:cs typeface="Arial" panose="020B0604020202020204" pitchFamily="34" charset="0"/>
                </a:rPr>
                <a:t>) </a:t>
              </a:r>
              <a:endParaRPr lang="el-GR" sz="1200" b="1" dirty="0">
                <a:solidFill>
                  <a:schemeClr val="bg1"/>
                </a:solidFill>
              </a:endParaRPr>
            </a:p>
          </p:txBody>
        </p:sp>
      </p:grpSp>
    </p:spTree>
    <p:extLst>
      <p:ext uri="{BB962C8B-B14F-4D97-AF65-F5344CB8AC3E}">
        <p14:creationId xmlns:p14="http://schemas.microsoft.com/office/powerpoint/2010/main" val="2195654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76940" y="1490488"/>
            <a:ext cx="5225394" cy="5052096"/>
            <a:chOff x="776940" y="1490488"/>
            <a:chExt cx="5225394" cy="5052096"/>
          </a:xfrm>
        </p:grpSpPr>
        <p:pic>
          <p:nvPicPr>
            <p:cNvPr id="7" name="Picture 6"/>
            <p:cNvPicPr>
              <a:picLocks/>
            </p:cNvPicPr>
            <p:nvPr/>
          </p:nvPicPr>
          <p:blipFill>
            <a:blip r:embed="rId3">
              <a:extLst>
                <a:ext uri="{28A0092B-C50C-407E-A947-70E740481C1C}">
                  <a14:useLocalDpi xmlns:a14="http://schemas.microsoft.com/office/drawing/2010/main" val="0"/>
                </a:ext>
              </a:extLst>
            </a:blip>
            <a:stretch>
              <a:fillRect/>
            </a:stretch>
          </p:blipFill>
          <p:spPr>
            <a:xfrm>
              <a:off x="4382334" y="4922584"/>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2" name="Picture 11"/>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76940" y="1490488"/>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6" name="Picture 1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580531" y="3211035"/>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3" name="Group 2"/>
          <p:cNvGrpSpPr/>
          <p:nvPr/>
        </p:nvGrpSpPr>
        <p:grpSpPr>
          <a:xfrm>
            <a:off x="2584300" y="1493722"/>
            <a:ext cx="5231554" cy="5050959"/>
            <a:chOff x="2584300" y="1493722"/>
            <a:chExt cx="5231554" cy="5050959"/>
          </a:xfrm>
        </p:grpSpPr>
        <p:pic>
          <p:nvPicPr>
            <p:cNvPr id="8" name="Picture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584300" y="1493722"/>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5" name="Picture 14"/>
            <p:cNvPicPr>
              <a:picLocks/>
            </p:cNvPicPr>
            <p:nvPr/>
          </p:nvPicPr>
          <p:blipFill>
            <a:blip r:embed="rId7">
              <a:extLst>
                <a:ext uri="{28A0092B-C50C-407E-A947-70E740481C1C}">
                  <a14:useLocalDpi xmlns:a14="http://schemas.microsoft.com/office/drawing/2010/main" val="0"/>
                </a:ext>
              </a:extLst>
            </a:blip>
            <a:stretch>
              <a:fillRect/>
            </a:stretch>
          </p:blipFill>
          <p:spPr>
            <a:xfrm>
              <a:off x="6195854" y="4924681"/>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8" name="Picture 17"/>
            <p:cNvPicPr>
              <a:picLocks/>
            </p:cNvPicPr>
            <p:nvPr/>
          </p:nvPicPr>
          <p:blipFill>
            <a:blip r:embed="rId8">
              <a:extLst>
                <a:ext uri="{28A0092B-C50C-407E-A947-70E740481C1C}">
                  <a14:useLocalDpi xmlns:a14="http://schemas.microsoft.com/office/drawing/2010/main" val="0"/>
                </a:ext>
              </a:extLst>
            </a:blip>
            <a:stretch>
              <a:fillRect/>
            </a:stretch>
          </p:blipFill>
          <p:spPr>
            <a:xfrm>
              <a:off x="4390077" y="3211035"/>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11" name="Group 10"/>
          <p:cNvGrpSpPr/>
          <p:nvPr/>
        </p:nvGrpSpPr>
        <p:grpSpPr>
          <a:xfrm>
            <a:off x="776940" y="1491943"/>
            <a:ext cx="7045468" cy="5054193"/>
            <a:chOff x="776940" y="1491943"/>
            <a:chExt cx="7045468" cy="5054193"/>
          </a:xfrm>
        </p:grpSpPr>
        <p:grpSp>
          <p:nvGrpSpPr>
            <p:cNvPr id="9" name="Group 8"/>
            <p:cNvGrpSpPr/>
            <p:nvPr/>
          </p:nvGrpSpPr>
          <p:grpSpPr>
            <a:xfrm>
              <a:off x="4391660" y="1491943"/>
              <a:ext cx="3430748" cy="3336369"/>
              <a:chOff x="4391660" y="1491943"/>
              <a:chExt cx="3430748" cy="3336369"/>
            </a:xfrm>
          </p:grpSpPr>
          <p:pic>
            <p:nvPicPr>
              <p:cNvPr id="6" name="Picture 5"/>
              <p:cNvPicPr>
                <a:picLocks/>
              </p:cNvPicPr>
              <p:nvPr/>
            </p:nvPicPr>
            <p:blipFill>
              <a:blip r:embed="rId9">
                <a:extLst>
                  <a:ext uri="{28A0092B-C50C-407E-A947-70E740481C1C}">
                    <a14:useLocalDpi xmlns:a14="http://schemas.microsoft.com/office/drawing/2010/main" val="0"/>
                  </a:ext>
                </a:extLst>
              </a:blip>
              <a:stretch>
                <a:fillRect/>
              </a:stretch>
            </p:blipFill>
            <p:spPr>
              <a:xfrm>
                <a:off x="6202408" y="3208312"/>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0" name="Picture 9"/>
              <p:cNvPicPr>
                <a:picLocks/>
              </p:cNvPicPr>
              <p:nvPr/>
            </p:nvPicPr>
            <p:blipFill>
              <a:blip r:embed="rId10">
                <a:extLst>
                  <a:ext uri="{28A0092B-C50C-407E-A947-70E740481C1C}">
                    <a14:useLocalDpi xmlns:a14="http://schemas.microsoft.com/office/drawing/2010/main" val="0"/>
                  </a:ext>
                </a:extLst>
              </a:blip>
              <a:stretch>
                <a:fillRect/>
              </a:stretch>
            </p:blipFill>
            <p:spPr>
              <a:xfrm>
                <a:off x="6199020" y="1494088"/>
                <a:ext cx="1620000" cy="16128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4" name="Picture 13"/>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4391660" y="1491943"/>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nvGrpSpPr>
            <p:cNvPr id="4" name="Group 3"/>
            <p:cNvGrpSpPr/>
            <p:nvPr/>
          </p:nvGrpSpPr>
          <p:grpSpPr>
            <a:xfrm>
              <a:off x="776940" y="3208312"/>
              <a:ext cx="3427360" cy="3337824"/>
              <a:chOff x="776940" y="3208312"/>
              <a:chExt cx="3427360" cy="3337824"/>
            </a:xfrm>
          </p:grpSpPr>
          <p:pic>
            <p:nvPicPr>
              <p:cNvPr id="5" name="Picture 4"/>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2584300" y="4926136"/>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7" name="Picture 16"/>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776940" y="3208312"/>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19" name="Picture 18"/>
              <p:cNvPicPr>
                <a:picLocks/>
              </p:cNvPicPr>
              <p:nvPr/>
            </p:nvPicPr>
            <p:blipFill>
              <a:blip r:embed="rId14">
                <a:extLst>
                  <a:ext uri="{28A0092B-C50C-407E-A947-70E740481C1C}">
                    <a14:useLocalDpi xmlns:a14="http://schemas.microsoft.com/office/drawing/2010/main" val="0"/>
                  </a:ext>
                </a:extLst>
              </a:blip>
              <a:stretch>
                <a:fillRect/>
              </a:stretch>
            </p:blipFill>
            <p:spPr>
              <a:xfrm>
                <a:off x="779759" y="4924681"/>
                <a:ext cx="1620000" cy="16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grpSp>
      <p:sp>
        <p:nvSpPr>
          <p:cNvPr id="4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Ποικιλία ανάμεσα στα ζώα</a:t>
            </a:r>
          </a:p>
        </p:txBody>
      </p:sp>
      <p:sp>
        <p:nvSpPr>
          <p:cNvPr id="21"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0407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Απειλές για τον υδροβιότοπο της </a:t>
            </a:r>
            <a:r>
              <a:rPr lang="el-GR" sz="2400" dirty="0" err="1" smtClean="0">
                <a:solidFill>
                  <a:srgbClr val="92D050"/>
                </a:solidFill>
              </a:rPr>
              <a:t>Ορόκλινης</a:t>
            </a:r>
            <a:endParaRPr lang="el-GR" sz="2000" b="0" dirty="0">
              <a:solidFill>
                <a:srgbClr val="92D050"/>
              </a:solidFill>
            </a:endParaRPr>
          </a:p>
        </p:txBody>
      </p:sp>
      <p:grpSp>
        <p:nvGrpSpPr>
          <p:cNvPr id="2" name="Group 1"/>
          <p:cNvGrpSpPr/>
          <p:nvPr/>
        </p:nvGrpSpPr>
        <p:grpSpPr>
          <a:xfrm>
            <a:off x="404808" y="1505104"/>
            <a:ext cx="8343656" cy="4248472"/>
            <a:chOff x="251520" y="1484784"/>
            <a:chExt cx="7812000" cy="4932000"/>
          </a:xfrm>
        </p:grpSpPr>
        <p:pic>
          <p:nvPicPr>
            <p:cNvPr id="24" name="Picture 2" descr="C:\Users\constantinos\Desktop\oroklini.jpg"/>
            <p:cNvPicPr>
              <a:picLocks noChangeAspect="1" noChangeArrowheads="1"/>
            </p:cNvPicPr>
            <p:nvPr/>
          </p:nvPicPr>
          <p:blipFill rotWithShape="1">
            <a:blip r:embed="rId3">
              <a:extLst>
                <a:ext uri="{28A0092B-C50C-407E-A947-70E740481C1C}">
                  <a14:useLocalDpi xmlns:a14="http://schemas.microsoft.com/office/drawing/2010/main" val="0"/>
                </a:ext>
              </a:extLst>
            </a:blip>
            <a:srcRect l="13264"/>
            <a:stretch/>
          </p:blipFill>
          <p:spPr bwMode="auto">
            <a:xfrm>
              <a:off x="251520" y="1484784"/>
              <a:ext cx="7812000" cy="493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8" name="Oval 7"/>
            <p:cNvSpPr/>
            <p:nvPr/>
          </p:nvSpPr>
          <p:spPr>
            <a:xfrm>
              <a:off x="4506551" y="1832237"/>
              <a:ext cx="1163431" cy="26000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8663588">
              <a:off x="3516288" y="5373108"/>
              <a:ext cx="1074963" cy="8925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640690" y="4224784"/>
              <a:ext cx="1995206" cy="1391479"/>
              <a:chOff x="1059518" y="2743200"/>
              <a:chExt cx="3564355" cy="3238500"/>
            </a:xfrm>
          </p:grpSpPr>
          <p:pic>
            <p:nvPicPr>
              <p:cNvPr id="11" name="Picture 4" descr="C:\Users\M.Apostolidou\Desktop\otterhound.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743200" y="4336119"/>
                <a:ext cx="1880673" cy="15588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flipH="1">
                <a:off x="1059518" y="2743200"/>
                <a:ext cx="128768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3" name="Picture 5" descr="C:\Users\M.Apostolidou\Desktop\130011821378VLx4.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178353" y="2924944"/>
              <a:ext cx="2215813" cy="1614418"/>
            </a:xfrm>
            <a:prstGeom prst="rect">
              <a:avLst/>
            </a:prstGeom>
            <a:noFill/>
            <a:extLst>
              <a:ext uri="{909E8E84-426E-40DD-AFC4-6F175D3DCCD1}">
                <a14:hiddenFill xmlns:a14="http://schemas.microsoft.com/office/drawing/2010/main">
                  <a:solidFill>
                    <a:srgbClr val="FFFFFF"/>
                  </a:solidFill>
                </a14:hiddenFill>
              </a:ext>
            </a:extLst>
          </p:spPr>
        </p:pic>
        <p:sp>
          <p:nvSpPr>
            <p:cNvPr id="16" name="Right Arrow 15"/>
            <p:cNvSpPr/>
            <p:nvPr/>
          </p:nvSpPr>
          <p:spPr>
            <a:xfrm flipH="1">
              <a:off x="5799994" y="2661575"/>
              <a:ext cx="271962" cy="446376"/>
            </a:xfrm>
            <a:prstGeom prst="rightArrow">
              <a:avLst/>
            </a:prstGeom>
            <a:solidFill>
              <a:schemeClr val="accent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ight Arrow 17"/>
            <p:cNvSpPr/>
            <p:nvPr/>
          </p:nvSpPr>
          <p:spPr>
            <a:xfrm flipH="1">
              <a:off x="4636911" y="5461813"/>
              <a:ext cx="271962" cy="446376"/>
            </a:xfrm>
            <a:prstGeom prst="rightArrow">
              <a:avLst/>
            </a:prstGeom>
            <a:solidFill>
              <a:schemeClr val="accent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Oval 18"/>
            <p:cNvSpPr/>
            <p:nvPr/>
          </p:nvSpPr>
          <p:spPr>
            <a:xfrm rot="17087115">
              <a:off x="4079814" y="4619468"/>
              <a:ext cx="722262" cy="200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flipH="1">
              <a:off x="4700568" y="4558335"/>
              <a:ext cx="461668" cy="446376"/>
            </a:xfrm>
            <a:prstGeom prst="rightArrow">
              <a:avLst/>
            </a:prstGeom>
            <a:solidFill>
              <a:schemeClr val="accent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ight Arrow 22"/>
            <p:cNvSpPr/>
            <p:nvPr/>
          </p:nvSpPr>
          <p:spPr>
            <a:xfrm>
              <a:off x="1786824" y="3622063"/>
              <a:ext cx="264896" cy="446376"/>
            </a:xfrm>
            <a:prstGeom prst="rightArrow">
              <a:avLst/>
            </a:prstGeom>
            <a:solidFill>
              <a:schemeClr val="accent2">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Title 3"/>
            <p:cNvSpPr txBox="1">
              <a:spLocks/>
            </p:cNvSpPr>
            <p:nvPr/>
          </p:nvSpPr>
          <p:spPr>
            <a:xfrm>
              <a:off x="365735" y="3022144"/>
              <a:ext cx="1417991" cy="1600438"/>
            </a:xfrm>
            <a:prstGeom prst="rect">
              <a:avLst/>
            </a:prstGeom>
            <a:solidFill>
              <a:schemeClr val="accent2">
                <a:lumMod val="20000"/>
                <a:lumOff val="80000"/>
                <a:alpha val="57000"/>
              </a:schemeClr>
            </a:solid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400" dirty="0" smtClean="0">
                  <a:solidFill>
                    <a:schemeClr val="accent2">
                      <a:lumMod val="75000"/>
                    </a:schemeClr>
                  </a:solidFill>
                </a:rPr>
                <a:t>Ενόχληση από οχήματα και περιήγηση ανθρώπων με σκύλους μέσα στη λίμνη</a:t>
              </a:r>
              <a:endParaRPr lang="el-GR" sz="1400" dirty="0">
                <a:solidFill>
                  <a:schemeClr val="accent2">
                    <a:lumMod val="75000"/>
                  </a:schemeClr>
                </a:solidFill>
              </a:endParaRPr>
            </a:p>
          </p:txBody>
        </p:sp>
        <p:sp>
          <p:nvSpPr>
            <p:cNvPr id="29" name="Title 3"/>
            <p:cNvSpPr txBox="1">
              <a:spLocks/>
            </p:cNvSpPr>
            <p:nvPr/>
          </p:nvSpPr>
          <p:spPr>
            <a:xfrm>
              <a:off x="6071956" y="2439416"/>
              <a:ext cx="1840637" cy="954107"/>
            </a:xfrm>
            <a:prstGeom prst="rect">
              <a:avLst/>
            </a:prstGeom>
            <a:solidFill>
              <a:schemeClr val="accent2">
                <a:lumMod val="20000"/>
                <a:lumOff val="80000"/>
                <a:alpha val="57000"/>
              </a:schemeClr>
            </a:solid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400" dirty="0" smtClean="0">
                  <a:solidFill>
                    <a:schemeClr val="accent2">
                      <a:lumMod val="75000"/>
                    </a:schemeClr>
                  </a:solidFill>
                </a:rPr>
                <a:t>Συρρίκνωση υδροβιότοπου λόγω οικιστικής ανάπτυξης</a:t>
              </a:r>
              <a:endParaRPr lang="el-GR" sz="1400" dirty="0">
                <a:solidFill>
                  <a:schemeClr val="accent2">
                    <a:lumMod val="75000"/>
                  </a:schemeClr>
                </a:solidFill>
              </a:endParaRPr>
            </a:p>
          </p:txBody>
        </p:sp>
        <p:sp>
          <p:nvSpPr>
            <p:cNvPr id="30" name="Title 3"/>
            <p:cNvSpPr txBox="1">
              <a:spLocks/>
            </p:cNvSpPr>
            <p:nvPr/>
          </p:nvSpPr>
          <p:spPr>
            <a:xfrm>
              <a:off x="5190522" y="4475369"/>
              <a:ext cx="1840637" cy="535531"/>
            </a:xfrm>
            <a:prstGeom prst="rect">
              <a:avLst/>
            </a:prstGeom>
            <a:solidFill>
              <a:schemeClr val="accent2">
                <a:lumMod val="20000"/>
                <a:lumOff val="80000"/>
                <a:alpha val="57000"/>
              </a:schemeClr>
            </a:solid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400" smtClean="0">
                  <a:solidFill>
                    <a:schemeClr val="accent2">
                      <a:lumMod val="75000"/>
                    </a:schemeClr>
                  </a:solidFill>
                </a:rPr>
                <a:t>Ξενικά εισβλητικά είδη - ακακίες</a:t>
              </a:r>
              <a:endParaRPr lang="el-GR" sz="1400" dirty="0">
                <a:solidFill>
                  <a:schemeClr val="accent2">
                    <a:lumMod val="75000"/>
                  </a:schemeClr>
                </a:solidFill>
              </a:endParaRPr>
            </a:p>
          </p:txBody>
        </p:sp>
        <p:sp>
          <p:nvSpPr>
            <p:cNvPr id="31" name="Title 3"/>
            <p:cNvSpPr txBox="1">
              <a:spLocks/>
            </p:cNvSpPr>
            <p:nvPr/>
          </p:nvSpPr>
          <p:spPr>
            <a:xfrm>
              <a:off x="4908873" y="5232138"/>
              <a:ext cx="1840637" cy="954107"/>
            </a:xfrm>
            <a:prstGeom prst="rect">
              <a:avLst/>
            </a:prstGeom>
            <a:solidFill>
              <a:schemeClr val="accent2">
                <a:lumMod val="20000"/>
                <a:lumOff val="80000"/>
                <a:alpha val="57000"/>
              </a:schemeClr>
            </a:solidFill>
          </p:spPr>
          <p:txBody>
            <a:bodyPr vert="horz" wrap="square" lIns="91440" tIns="45720" rIns="91440" bIns="45720" rtlCol="0" anchor="ctr">
              <a:sp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400" dirty="0" smtClean="0">
                  <a:solidFill>
                    <a:schemeClr val="accent2">
                      <a:lumMod val="75000"/>
                    </a:schemeClr>
                  </a:solidFill>
                </a:rPr>
                <a:t>Συρρίκνωση υδροβιότοπου λόγω οικιστικής ανάπτυξης</a:t>
              </a:r>
              <a:endParaRPr lang="el-GR" sz="1400" dirty="0">
                <a:solidFill>
                  <a:schemeClr val="accent2">
                    <a:lumMod val="75000"/>
                  </a:schemeClr>
                </a:solidFill>
              </a:endParaRPr>
            </a:p>
          </p:txBody>
        </p:sp>
      </p:grpSp>
      <p:sp>
        <p:nvSpPr>
          <p:cNvPr id="2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 name="Group 2"/>
          <p:cNvGrpSpPr/>
          <p:nvPr/>
        </p:nvGrpSpPr>
        <p:grpSpPr>
          <a:xfrm>
            <a:off x="-567111" y="5586294"/>
            <a:ext cx="5341348" cy="1232496"/>
            <a:chOff x="-567111" y="5586294"/>
            <a:chExt cx="5341348" cy="1232496"/>
          </a:xfrm>
        </p:grpSpPr>
        <p:sp>
          <p:nvSpPr>
            <p:cNvPr id="25" name="Title 1"/>
            <p:cNvSpPr txBox="1">
              <a:spLocks/>
            </p:cNvSpPr>
            <p:nvPr/>
          </p:nvSpPr>
          <p:spPr>
            <a:xfrm>
              <a:off x="-567111" y="5586294"/>
              <a:ext cx="5341348" cy="1232496"/>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Απειλές.</a:t>
              </a:r>
              <a:r>
                <a:rPr lang="el-GR" sz="1600" dirty="0" smtClean="0">
                  <a:solidFill>
                    <a:schemeClr val="tx1"/>
                  </a:solidFill>
                </a:rPr>
                <a:t> </a:t>
              </a:r>
              <a:endParaRPr lang="el-GR" sz="1600" dirty="0">
                <a:solidFill>
                  <a:schemeClr val="tx1"/>
                </a:solidFill>
              </a:endParaRPr>
            </a:p>
          </p:txBody>
        </p:sp>
        <p:sp>
          <p:nvSpPr>
            <p:cNvPr id="26" name="Oval 25"/>
            <p:cNvSpPr/>
            <p:nvPr/>
          </p:nvSpPr>
          <p:spPr>
            <a:xfrm>
              <a:off x="750470" y="5788108"/>
              <a:ext cx="2696754" cy="82886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42046704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Απειλές για τον υδροβιότοπο της </a:t>
            </a:r>
            <a:r>
              <a:rPr lang="el-GR" sz="2400" dirty="0" err="1" smtClean="0">
                <a:solidFill>
                  <a:srgbClr val="92D050"/>
                </a:solidFill>
              </a:rPr>
              <a:t>Ορόκλινης</a:t>
            </a:r>
            <a:endParaRPr lang="el-GR" sz="2000" b="0" dirty="0">
              <a:solidFill>
                <a:srgbClr val="92D050"/>
              </a:solidFill>
            </a:endParaRPr>
          </a:p>
        </p:txBody>
      </p:sp>
      <p:grpSp>
        <p:nvGrpSpPr>
          <p:cNvPr id="2" name="Group 1"/>
          <p:cNvGrpSpPr/>
          <p:nvPr/>
        </p:nvGrpSpPr>
        <p:grpSpPr>
          <a:xfrm>
            <a:off x="251520" y="1562128"/>
            <a:ext cx="7416824" cy="4872134"/>
            <a:chOff x="251520" y="1562128"/>
            <a:chExt cx="7416824" cy="4872134"/>
          </a:xfrm>
        </p:grpSpPr>
        <p:pic>
          <p:nvPicPr>
            <p:cNvPr id="8" name="Picture 7"/>
            <p:cNvPicPr>
              <a:picLocks/>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51520" y="1562128"/>
              <a:ext cx="7416824" cy="48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7" name="Title 1"/>
            <p:cNvSpPr txBox="1">
              <a:spLocks/>
            </p:cNvSpPr>
            <p:nvPr/>
          </p:nvSpPr>
          <p:spPr>
            <a:xfrm>
              <a:off x="287581" y="5980749"/>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 name="Group 2"/>
          <p:cNvGrpSpPr/>
          <p:nvPr/>
        </p:nvGrpSpPr>
        <p:grpSpPr>
          <a:xfrm>
            <a:off x="7630943" y="1106636"/>
            <a:ext cx="1513057" cy="3183004"/>
            <a:chOff x="7630943" y="1106636"/>
            <a:chExt cx="1513057" cy="3183004"/>
          </a:xfrm>
        </p:grpSpPr>
        <p:sp>
          <p:nvSpPr>
            <p:cNvPr id="6" name="Title 1"/>
            <p:cNvSpPr txBox="1">
              <a:spLocks/>
            </p:cNvSpPr>
            <p:nvPr/>
          </p:nvSpPr>
          <p:spPr>
            <a:xfrm>
              <a:off x="7630943" y="1106636"/>
              <a:ext cx="1513057"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Οικιστική </a:t>
              </a:r>
              <a:r>
                <a:rPr lang="en-US" sz="1800" dirty="0" smtClean="0">
                  <a:solidFill>
                    <a:schemeClr val="tx1"/>
                  </a:solidFill>
                </a:rPr>
                <a:t> </a:t>
              </a:r>
            </a:p>
            <a:p>
              <a:r>
                <a:rPr lang="en-US" sz="1800" dirty="0" smtClean="0">
                  <a:solidFill>
                    <a:schemeClr val="tx1"/>
                  </a:solidFill>
                </a:rPr>
                <a:t> </a:t>
              </a:r>
              <a:r>
                <a:rPr lang="el-GR" sz="1800" dirty="0" smtClean="0">
                  <a:solidFill>
                    <a:schemeClr val="tx1"/>
                  </a:solidFill>
                </a:rPr>
                <a:t>ανάπτυξη.</a:t>
              </a:r>
              <a:r>
                <a:rPr lang="el-GR" sz="1600" dirty="0" smtClean="0">
                  <a:solidFill>
                    <a:schemeClr val="tx1"/>
                  </a:solidFill>
                </a:rPr>
                <a:t> </a:t>
              </a:r>
              <a:endParaRPr lang="el-GR" sz="1600" dirty="0">
                <a:solidFill>
                  <a:schemeClr val="tx1"/>
                </a:solidFill>
              </a:endParaRPr>
            </a:p>
          </p:txBody>
        </p:sp>
        <p:sp>
          <p:nvSpPr>
            <p:cNvPr id="9" name="Oval 8"/>
            <p:cNvSpPr/>
            <p:nvPr/>
          </p:nvSpPr>
          <p:spPr>
            <a:xfrm>
              <a:off x="7702951" y="1562853"/>
              <a:ext cx="1407463" cy="229819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8717143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Απειλές για τον υδροβιότοπο της </a:t>
            </a:r>
            <a:r>
              <a:rPr lang="el-GR" sz="2400" dirty="0" err="1" smtClean="0">
                <a:solidFill>
                  <a:srgbClr val="92D050"/>
                </a:solidFill>
              </a:rPr>
              <a:t>Ορόκλινης</a:t>
            </a:r>
            <a:endParaRPr lang="el-GR" sz="2000" b="0" dirty="0">
              <a:solidFill>
                <a:srgbClr val="92D050"/>
              </a:solidFill>
            </a:endParaRPr>
          </a:p>
        </p:txBody>
      </p:sp>
      <p:grpSp>
        <p:nvGrpSpPr>
          <p:cNvPr id="2" name="Group 1"/>
          <p:cNvGrpSpPr/>
          <p:nvPr/>
        </p:nvGrpSpPr>
        <p:grpSpPr>
          <a:xfrm>
            <a:off x="251520" y="1567425"/>
            <a:ext cx="7416000" cy="4870901"/>
            <a:chOff x="251520" y="1567425"/>
            <a:chExt cx="7416000" cy="4870901"/>
          </a:xfrm>
        </p:grpSpPr>
        <p:pic>
          <p:nvPicPr>
            <p:cNvPr id="8" name="Picture 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1520" y="1567425"/>
              <a:ext cx="7416000" cy="48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265229" y="598481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3" name="Group 2"/>
          <p:cNvGrpSpPr/>
          <p:nvPr/>
        </p:nvGrpSpPr>
        <p:grpSpPr>
          <a:xfrm>
            <a:off x="7544647" y="1106635"/>
            <a:ext cx="1666212" cy="3183004"/>
            <a:chOff x="7544647" y="1106635"/>
            <a:chExt cx="1666212" cy="3183004"/>
          </a:xfrm>
        </p:grpSpPr>
        <p:sp>
          <p:nvSpPr>
            <p:cNvPr id="6" name="Title 1"/>
            <p:cNvSpPr txBox="1">
              <a:spLocks/>
            </p:cNvSpPr>
            <p:nvPr/>
          </p:nvSpPr>
          <p:spPr>
            <a:xfrm>
              <a:off x="7596336" y="1106635"/>
              <a:ext cx="1614523"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Είσοδος οχημάτων.</a:t>
              </a:r>
              <a:r>
                <a:rPr lang="el-GR" sz="1600" dirty="0" smtClean="0">
                  <a:solidFill>
                    <a:schemeClr val="tx1"/>
                  </a:solidFill>
                </a:rPr>
                <a:t> </a:t>
              </a:r>
              <a:endParaRPr lang="el-GR" sz="1600" dirty="0">
                <a:solidFill>
                  <a:schemeClr val="tx1"/>
                </a:solidFill>
              </a:endParaRPr>
            </a:p>
          </p:txBody>
        </p:sp>
        <p:sp>
          <p:nvSpPr>
            <p:cNvPr id="10" name="Oval 9"/>
            <p:cNvSpPr/>
            <p:nvPr/>
          </p:nvSpPr>
          <p:spPr>
            <a:xfrm>
              <a:off x="7544647" y="1562853"/>
              <a:ext cx="1565767" cy="229819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111488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Απειλές για τον υδροβιότοπο της </a:t>
            </a:r>
            <a:r>
              <a:rPr lang="el-GR" sz="2400" dirty="0" err="1" smtClean="0">
                <a:solidFill>
                  <a:srgbClr val="92D050"/>
                </a:solidFill>
              </a:rPr>
              <a:t>Ορόκλινης</a:t>
            </a:r>
            <a:endParaRPr lang="el-GR" sz="2000" b="0" dirty="0">
              <a:solidFill>
                <a:srgbClr val="92D050"/>
              </a:solidFill>
            </a:endParaRPr>
          </a:p>
        </p:txBody>
      </p:sp>
      <p:sp>
        <p:nvSpPr>
          <p:cNvPr id="6" name="Title 1"/>
          <p:cNvSpPr txBox="1">
            <a:spLocks/>
          </p:cNvSpPr>
          <p:nvPr/>
        </p:nvSpPr>
        <p:spPr>
          <a:xfrm>
            <a:off x="7599044" y="1124744"/>
            <a:ext cx="1614523"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a:t>
            </a:r>
            <a:r>
              <a:rPr lang="el-GR" sz="1600" dirty="0" smtClean="0">
                <a:solidFill>
                  <a:schemeClr val="tx1"/>
                </a:solidFill>
              </a:rPr>
              <a:t> </a:t>
            </a:r>
            <a:endParaRPr lang="el-GR" sz="1600" dirty="0">
              <a:solidFill>
                <a:schemeClr val="tx1"/>
              </a:solidFill>
            </a:endParaRPr>
          </a:p>
        </p:txBody>
      </p:sp>
      <p:grpSp>
        <p:nvGrpSpPr>
          <p:cNvPr id="2" name="Group 1"/>
          <p:cNvGrpSpPr/>
          <p:nvPr/>
        </p:nvGrpSpPr>
        <p:grpSpPr>
          <a:xfrm>
            <a:off x="260498" y="1567937"/>
            <a:ext cx="7416000" cy="4860229"/>
            <a:chOff x="260498" y="1567937"/>
            <a:chExt cx="7416000" cy="4860229"/>
          </a:xfrm>
        </p:grpSpPr>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260498" y="1567937"/>
              <a:ext cx="7416000" cy="48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3" name="Title 1"/>
            <p:cNvSpPr txBox="1">
              <a:spLocks/>
            </p:cNvSpPr>
            <p:nvPr/>
          </p:nvSpPr>
          <p:spPr>
            <a:xfrm>
              <a:off x="285549" y="597465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sp>
        <p:nvSpPr>
          <p:cNvPr id="1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 name="Group 2"/>
          <p:cNvGrpSpPr/>
          <p:nvPr/>
        </p:nvGrpSpPr>
        <p:grpSpPr>
          <a:xfrm>
            <a:off x="7544647" y="1149481"/>
            <a:ext cx="1626149" cy="3183004"/>
            <a:chOff x="7544647" y="1149481"/>
            <a:chExt cx="1626149" cy="3183004"/>
          </a:xfrm>
        </p:grpSpPr>
        <p:sp>
          <p:nvSpPr>
            <p:cNvPr id="12" name="Title 1"/>
            <p:cNvSpPr txBox="1">
              <a:spLocks/>
            </p:cNvSpPr>
            <p:nvPr/>
          </p:nvSpPr>
          <p:spPr>
            <a:xfrm>
              <a:off x="7556273" y="1149481"/>
              <a:ext cx="1614523"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Αλόγιστη ρίψη σκυβάλων.</a:t>
              </a:r>
              <a:r>
                <a:rPr lang="el-GR" sz="1600" dirty="0" smtClean="0">
                  <a:solidFill>
                    <a:schemeClr val="tx1"/>
                  </a:solidFill>
                </a:rPr>
                <a:t> </a:t>
              </a:r>
              <a:endParaRPr lang="el-GR" sz="1600" dirty="0">
                <a:solidFill>
                  <a:schemeClr val="tx1"/>
                </a:solidFill>
              </a:endParaRPr>
            </a:p>
          </p:txBody>
        </p:sp>
        <p:sp>
          <p:nvSpPr>
            <p:cNvPr id="10" name="Oval 9"/>
            <p:cNvSpPr/>
            <p:nvPr/>
          </p:nvSpPr>
          <p:spPr>
            <a:xfrm>
              <a:off x="7544647" y="1562853"/>
              <a:ext cx="1565767" cy="229819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981055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Απειλές για τον υδροβιότοπο της </a:t>
            </a:r>
            <a:r>
              <a:rPr lang="el-GR" sz="2400" dirty="0" err="1" smtClean="0">
                <a:solidFill>
                  <a:srgbClr val="92D050"/>
                </a:solidFill>
              </a:rPr>
              <a:t>Ορόκλινης</a:t>
            </a:r>
            <a:endParaRPr lang="el-GR" sz="2000" b="0" dirty="0">
              <a:solidFill>
                <a:srgbClr val="92D050"/>
              </a:solidFill>
            </a:endParaRPr>
          </a:p>
        </p:txBody>
      </p:sp>
      <p:sp>
        <p:nvSpPr>
          <p:cNvPr id="6" name="Title 1"/>
          <p:cNvSpPr txBox="1">
            <a:spLocks/>
          </p:cNvSpPr>
          <p:nvPr/>
        </p:nvSpPr>
        <p:spPr>
          <a:xfrm>
            <a:off x="7490898" y="982327"/>
            <a:ext cx="1614523"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a:t>
            </a:r>
            <a:r>
              <a:rPr lang="el-GR" sz="1600" dirty="0" smtClean="0">
                <a:solidFill>
                  <a:schemeClr val="tx1"/>
                </a:solidFill>
              </a:rPr>
              <a:t> </a:t>
            </a:r>
            <a:endParaRPr lang="el-GR" sz="1600" dirty="0">
              <a:solidFill>
                <a:schemeClr val="tx1"/>
              </a:solidFill>
            </a:endParaRPr>
          </a:p>
        </p:txBody>
      </p:sp>
      <p:grpSp>
        <p:nvGrpSpPr>
          <p:cNvPr id="3" name="Group 2"/>
          <p:cNvGrpSpPr/>
          <p:nvPr/>
        </p:nvGrpSpPr>
        <p:grpSpPr>
          <a:xfrm>
            <a:off x="7659576" y="1208241"/>
            <a:ext cx="1495467" cy="3183004"/>
            <a:chOff x="7659576" y="1208241"/>
            <a:chExt cx="1495467" cy="3183004"/>
          </a:xfrm>
        </p:grpSpPr>
        <p:sp>
          <p:nvSpPr>
            <p:cNvPr id="12" name="Title 1"/>
            <p:cNvSpPr txBox="1">
              <a:spLocks/>
            </p:cNvSpPr>
            <p:nvPr/>
          </p:nvSpPr>
          <p:spPr>
            <a:xfrm>
              <a:off x="7659576" y="1208241"/>
              <a:ext cx="1495467"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Απουσία διαχείρισης νερού.</a:t>
              </a:r>
              <a:r>
                <a:rPr lang="el-GR" sz="1600" dirty="0" smtClean="0">
                  <a:solidFill>
                    <a:schemeClr val="tx1"/>
                  </a:solidFill>
                </a:rPr>
                <a:t> </a:t>
              </a:r>
              <a:endParaRPr lang="el-GR" sz="1600" dirty="0">
                <a:solidFill>
                  <a:schemeClr val="tx1"/>
                </a:solidFill>
              </a:endParaRPr>
            </a:p>
          </p:txBody>
        </p:sp>
        <p:sp>
          <p:nvSpPr>
            <p:cNvPr id="9" name="Oval 8"/>
            <p:cNvSpPr/>
            <p:nvPr/>
          </p:nvSpPr>
          <p:spPr>
            <a:xfrm>
              <a:off x="7708822" y="1625913"/>
              <a:ext cx="1407068" cy="229819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 name="Group 1"/>
          <p:cNvGrpSpPr/>
          <p:nvPr/>
        </p:nvGrpSpPr>
        <p:grpSpPr>
          <a:xfrm>
            <a:off x="255301" y="1567937"/>
            <a:ext cx="7416000" cy="4860229"/>
            <a:chOff x="255301" y="1567937"/>
            <a:chExt cx="7416000" cy="4860229"/>
          </a:xfrm>
        </p:grpSpPr>
        <p:pic>
          <p:nvPicPr>
            <p:cNvPr id="8" name="Picture 7"/>
            <p:cNvPicPr>
              <a:picLocks/>
            </p:cNvPicPr>
            <p:nvPr/>
          </p:nvPicPr>
          <p:blipFill>
            <a:blip r:embed="rId3">
              <a:extLst>
                <a:ext uri="{28A0092B-C50C-407E-A947-70E740481C1C}">
                  <a14:useLocalDpi xmlns:a14="http://schemas.microsoft.com/office/drawing/2010/main" val="0"/>
                </a:ext>
              </a:extLst>
            </a:blip>
            <a:stretch>
              <a:fillRect/>
            </a:stretch>
          </p:blipFill>
          <p:spPr>
            <a:xfrm>
              <a:off x="255301" y="1567937"/>
              <a:ext cx="7416000" cy="48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285549" y="597465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sp>
        <p:nvSpPr>
          <p:cNvPr id="13"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1451284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796" r="3811"/>
          <a:stretch/>
        </p:blipFill>
        <p:spPr>
          <a:xfrm>
            <a:off x="6469193" y="4257056"/>
            <a:ext cx="1679072" cy="230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392" t="2084" r="5822" b="2072"/>
          <a:stretch/>
        </p:blipFill>
        <p:spPr>
          <a:xfrm>
            <a:off x="4578703" y="3933056"/>
            <a:ext cx="1771041" cy="262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9" name="Group 8"/>
          <p:cNvGrpSpPr/>
          <p:nvPr/>
        </p:nvGrpSpPr>
        <p:grpSpPr>
          <a:xfrm>
            <a:off x="144008" y="4024063"/>
            <a:ext cx="4354588" cy="3183004"/>
            <a:chOff x="144008" y="4024063"/>
            <a:chExt cx="4354588" cy="3183004"/>
          </a:xfrm>
        </p:grpSpPr>
        <p:sp>
          <p:nvSpPr>
            <p:cNvPr id="7" name="Title 1"/>
            <p:cNvSpPr txBox="1">
              <a:spLocks/>
            </p:cNvSpPr>
            <p:nvPr/>
          </p:nvSpPr>
          <p:spPr>
            <a:xfrm>
              <a:off x="306974" y="4024063"/>
              <a:ext cx="4028656" cy="31830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Αρχικές μελέτες για τα προβλήματα που αντιμετωπίζει η λίμνη.</a:t>
              </a:r>
              <a:r>
                <a:rPr lang="el-GR" sz="1800" dirty="0" smtClean="0">
                  <a:solidFill>
                    <a:schemeClr val="tx1"/>
                  </a:solidFill>
                </a:rPr>
                <a:t> </a:t>
              </a:r>
              <a:endParaRPr lang="el-GR" sz="1800" dirty="0">
                <a:solidFill>
                  <a:schemeClr val="tx1"/>
                </a:solidFill>
              </a:endParaRPr>
            </a:p>
          </p:txBody>
        </p:sp>
        <p:sp>
          <p:nvSpPr>
            <p:cNvPr id="8" name="Oval 7"/>
            <p:cNvSpPr/>
            <p:nvPr/>
          </p:nvSpPr>
          <p:spPr>
            <a:xfrm>
              <a:off x="144008" y="4758451"/>
              <a:ext cx="4354588" cy="171422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5" name="Group 4"/>
          <p:cNvGrpSpPr/>
          <p:nvPr/>
        </p:nvGrpSpPr>
        <p:grpSpPr>
          <a:xfrm>
            <a:off x="4965852" y="1495904"/>
            <a:ext cx="3456863" cy="2340889"/>
            <a:chOff x="4965852" y="1495904"/>
            <a:chExt cx="3456863" cy="2340889"/>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5852" y="1495904"/>
              <a:ext cx="3456863" cy="230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4979711" y="3383280"/>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3" name="Group 2"/>
          <p:cNvGrpSpPr/>
          <p:nvPr/>
        </p:nvGrpSpPr>
        <p:grpSpPr>
          <a:xfrm>
            <a:off x="226867" y="1495904"/>
            <a:ext cx="4217479" cy="3065161"/>
            <a:chOff x="226867" y="1495904"/>
            <a:chExt cx="4217479" cy="3065161"/>
          </a:xfrm>
        </p:grpSpPr>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0444" t="12261" r="7979"/>
            <a:stretch/>
          </p:blipFill>
          <p:spPr>
            <a:xfrm>
              <a:off x="226867" y="1495904"/>
              <a:ext cx="4217479" cy="3024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5" name="Title 1"/>
            <p:cNvSpPr txBox="1">
              <a:spLocks/>
            </p:cNvSpPr>
            <p:nvPr/>
          </p:nvSpPr>
          <p:spPr>
            <a:xfrm>
              <a:off x="250689" y="4107552"/>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6"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713797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2" name="Group 1"/>
          <p:cNvGrpSpPr/>
          <p:nvPr/>
        </p:nvGrpSpPr>
        <p:grpSpPr>
          <a:xfrm>
            <a:off x="212466" y="1735147"/>
            <a:ext cx="6825434" cy="4570539"/>
            <a:chOff x="212466" y="1735147"/>
            <a:chExt cx="6825434" cy="4570539"/>
          </a:xfrm>
        </p:grpSpPr>
        <p:pic>
          <p:nvPicPr>
            <p:cNvPr id="10" name="Picture 9"/>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05900" y="1735147"/>
              <a:ext cx="6732000" cy="44892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212466" y="5774809"/>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grpSp>
        <p:nvGrpSpPr>
          <p:cNvPr id="3" name="Group 2"/>
          <p:cNvGrpSpPr/>
          <p:nvPr/>
        </p:nvGrpSpPr>
        <p:grpSpPr>
          <a:xfrm>
            <a:off x="5950862" y="2086180"/>
            <a:ext cx="4028656" cy="1714227"/>
            <a:chOff x="5950862" y="2086180"/>
            <a:chExt cx="4028656" cy="1714227"/>
          </a:xfrm>
        </p:grpSpPr>
        <p:sp>
          <p:nvSpPr>
            <p:cNvPr id="6" name="Title 1"/>
            <p:cNvSpPr txBox="1">
              <a:spLocks/>
            </p:cNvSpPr>
            <p:nvPr/>
          </p:nvSpPr>
          <p:spPr>
            <a:xfrm>
              <a:off x="5950862" y="2475242"/>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Περίφραξη.</a:t>
              </a:r>
              <a:r>
                <a:rPr lang="el-GR" sz="1800" dirty="0" smtClean="0">
                  <a:solidFill>
                    <a:schemeClr val="tx1"/>
                  </a:solidFill>
                </a:rPr>
                <a:t> </a:t>
              </a:r>
              <a:endParaRPr lang="el-GR" sz="1800" dirty="0">
                <a:solidFill>
                  <a:schemeClr val="tx1"/>
                </a:solidFill>
              </a:endParaRPr>
            </a:p>
          </p:txBody>
        </p:sp>
        <p:sp>
          <p:nvSpPr>
            <p:cNvPr id="7" name="Oval 6"/>
            <p:cNvSpPr/>
            <p:nvPr/>
          </p:nvSpPr>
          <p:spPr>
            <a:xfrm>
              <a:off x="6806747" y="2086180"/>
              <a:ext cx="2316885" cy="171422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250912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13" name="Group 12"/>
          <p:cNvGrpSpPr/>
          <p:nvPr/>
        </p:nvGrpSpPr>
        <p:grpSpPr>
          <a:xfrm>
            <a:off x="194964" y="4077072"/>
            <a:ext cx="3859560" cy="2598273"/>
            <a:chOff x="194964" y="4077072"/>
            <a:chExt cx="3859560" cy="2598273"/>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524" y="4077072"/>
              <a:ext cx="378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Title 1"/>
            <p:cNvSpPr txBox="1">
              <a:spLocks/>
            </p:cNvSpPr>
            <p:nvPr/>
          </p:nvSpPr>
          <p:spPr>
            <a:xfrm>
              <a:off x="194964" y="614446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15" name="Group 14"/>
          <p:cNvGrpSpPr/>
          <p:nvPr/>
        </p:nvGrpSpPr>
        <p:grpSpPr>
          <a:xfrm>
            <a:off x="4123104" y="4077072"/>
            <a:ext cx="3867180" cy="2588629"/>
            <a:chOff x="4123104" y="4077072"/>
            <a:chExt cx="3867180" cy="2588629"/>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0284" y="4077072"/>
              <a:ext cx="378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4123104" y="6134824"/>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16" name="Group 15"/>
          <p:cNvGrpSpPr/>
          <p:nvPr/>
        </p:nvGrpSpPr>
        <p:grpSpPr>
          <a:xfrm>
            <a:off x="4499992" y="1632620"/>
            <a:ext cx="4032448" cy="2137237"/>
            <a:chOff x="4499992" y="1632620"/>
            <a:chExt cx="4032448" cy="2137237"/>
          </a:xfrm>
        </p:grpSpPr>
        <p:sp>
          <p:nvSpPr>
            <p:cNvPr id="10" name="Title 1"/>
            <p:cNvSpPr txBox="1">
              <a:spLocks/>
            </p:cNvSpPr>
            <p:nvPr/>
          </p:nvSpPr>
          <p:spPr>
            <a:xfrm>
              <a:off x="4503784" y="2233186"/>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Αποκατάσταση </a:t>
              </a:r>
              <a:endParaRPr lang="en-US" sz="2000" dirty="0" smtClean="0">
                <a:solidFill>
                  <a:schemeClr val="tx1"/>
                </a:solidFill>
              </a:endParaRPr>
            </a:p>
            <a:p>
              <a:r>
                <a:rPr lang="el-GR" sz="2000" dirty="0" smtClean="0">
                  <a:solidFill>
                    <a:schemeClr val="tx1"/>
                  </a:solidFill>
                </a:rPr>
                <a:t>στην περιοχή που υπήρχε το </a:t>
              </a:r>
              <a:r>
                <a:rPr lang="el-GR" sz="2000" dirty="0" err="1" smtClean="0">
                  <a:solidFill>
                    <a:schemeClr val="tx1"/>
                  </a:solidFill>
                </a:rPr>
                <a:t>παζαράκι</a:t>
              </a:r>
              <a:r>
                <a:rPr lang="el-GR" sz="2000" dirty="0" smtClean="0">
                  <a:solidFill>
                    <a:schemeClr val="tx1"/>
                  </a:solidFill>
                </a:rPr>
                <a:t>.</a:t>
              </a:r>
              <a:r>
                <a:rPr lang="el-GR" sz="1800" dirty="0" smtClean="0">
                  <a:solidFill>
                    <a:schemeClr val="tx1"/>
                  </a:solidFill>
                </a:rPr>
                <a:t> </a:t>
              </a:r>
              <a:endParaRPr lang="el-GR" sz="1800" dirty="0">
                <a:solidFill>
                  <a:schemeClr val="tx1"/>
                </a:solidFill>
              </a:endParaRPr>
            </a:p>
          </p:txBody>
        </p:sp>
        <p:sp>
          <p:nvSpPr>
            <p:cNvPr id="11" name="Oval 10"/>
            <p:cNvSpPr/>
            <p:nvPr/>
          </p:nvSpPr>
          <p:spPr>
            <a:xfrm>
              <a:off x="4499992" y="1632620"/>
              <a:ext cx="4032448" cy="213723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4"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17" name="Group 16"/>
          <p:cNvGrpSpPr/>
          <p:nvPr/>
        </p:nvGrpSpPr>
        <p:grpSpPr>
          <a:xfrm>
            <a:off x="183304" y="1282004"/>
            <a:ext cx="4028656" cy="2777831"/>
            <a:chOff x="183304" y="1282004"/>
            <a:chExt cx="4028656" cy="2777831"/>
          </a:xfrm>
        </p:grpSpPr>
        <p:grpSp>
          <p:nvGrpSpPr>
            <p:cNvPr id="5" name="Group 4"/>
            <p:cNvGrpSpPr/>
            <p:nvPr/>
          </p:nvGrpSpPr>
          <p:grpSpPr>
            <a:xfrm>
              <a:off x="187344" y="1461889"/>
              <a:ext cx="3867180" cy="2597946"/>
              <a:chOff x="187344" y="1461889"/>
              <a:chExt cx="3867180" cy="2597946"/>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524" y="1461889"/>
                <a:ext cx="3780000" cy="252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7" name="Title 1"/>
              <p:cNvSpPr txBox="1">
                <a:spLocks/>
              </p:cNvSpPr>
              <p:nvPr/>
            </p:nvSpPr>
            <p:spPr>
              <a:xfrm>
                <a:off x="187344" y="352895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2" name="Title 1"/>
            <p:cNvSpPr txBox="1">
              <a:spLocks/>
            </p:cNvSpPr>
            <p:nvPr/>
          </p:nvSpPr>
          <p:spPr>
            <a:xfrm>
              <a:off x="183304" y="1282004"/>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400" dirty="0" smtClean="0">
                  <a:solidFill>
                    <a:srgbClr val="FFC000"/>
                  </a:solidFill>
                </a:rPr>
                <a:t>Περιοχή πριν την αποκατάσταση.</a:t>
              </a:r>
              <a:r>
                <a:rPr lang="el-GR" sz="1200" dirty="0" smtClean="0">
                  <a:solidFill>
                    <a:srgbClr val="FFC000"/>
                  </a:solidFill>
                </a:rPr>
                <a:t> </a:t>
              </a:r>
              <a:endParaRPr lang="el-GR" sz="1200" dirty="0">
                <a:solidFill>
                  <a:srgbClr val="FFC000"/>
                </a:solidFill>
              </a:endParaRPr>
            </a:p>
          </p:txBody>
        </p:sp>
      </p:grpSp>
    </p:spTree>
    <p:extLst>
      <p:ext uri="{BB962C8B-B14F-4D97-AF65-F5344CB8AC3E}">
        <p14:creationId xmlns:p14="http://schemas.microsoft.com/office/powerpoint/2010/main" val="6662937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9" name="Group 8"/>
          <p:cNvGrpSpPr/>
          <p:nvPr/>
        </p:nvGrpSpPr>
        <p:grpSpPr>
          <a:xfrm>
            <a:off x="2339752" y="5301208"/>
            <a:ext cx="4256482" cy="1288022"/>
            <a:chOff x="2339752" y="5301208"/>
            <a:chExt cx="4256482" cy="1288022"/>
          </a:xfrm>
        </p:grpSpPr>
        <p:sp>
          <p:nvSpPr>
            <p:cNvPr id="6" name="Title 1"/>
            <p:cNvSpPr txBox="1">
              <a:spLocks/>
            </p:cNvSpPr>
            <p:nvPr/>
          </p:nvSpPr>
          <p:spPr>
            <a:xfrm>
              <a:off x="2459398" y="5474840"/>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Απομάκρυνση ξενικών φυτών όπως η ακακία.</a:t>
              </a:r>
              <a:r>
                <a:rPr lang="el-GR" sz="1800" dirty="0" smtClean="0">
                  <a:solidFill>
                    <a:schemeClr val="tx1"/>
                  </a:solidFill>
                </a:rPr>
                <a:t> </a:t>
              </a:r>
              <a:endParaRPr lang="el-GR" sz="1800" dirty="0">
                <a:solidFill>
                  <a:schemeClr val="tx1"/>
                </a:solidFill>
              </a:endParaRPr>
            </a:p>
          </p:txBody>
        </p:sp>
        <p:sp>
          <p:nvSpPr>
            <p:cNvPr id="7" name="Oval 6"/>
            <p:cNvSpPr/>
            <p:nvPr/>
          </p:nvSpPr>
          <p:spPr>
            <a:xfrm>
              <a:off x="2339752" y="5301208"/>
              <a:ext cx="4256482" cy="1288022"/>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5" name="Group 4"/>
          <p:cNvGrpSpPr/>
          <p:nvPr/>
        </p:nvGrpSpPr>
        <p:grpSpPr>
          <a:xfrm>
            <a:off x="386011" y="1532761"/>
            <a:ext cx="2556000" cy="3653743"/>
            <a:chOff x="386011" y="1532761"/>
            <a:chExt cx="2556000" cy="3653743"/>
          </a:xfrm>
        </p:grpSpPr>
        <p:pic>
          <p:nvPicPr>
            <p:cNvPr id="2" name="Picture 1"/>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86011" y="1532761"/>
              <a:ext cx="2556000" cy="360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407468" y="4732991"/>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grpSp>
        <p:nvGrpSpPr>
          <p:cNvPr id="8" name="Group 7"/>
          <p:cNvGrpSpPr/>
          <p:nvPr/>
        </p:nvGrpSpPr>
        <p:grpSpPr>
          <a:xfrm>
            <a:off x="3203848" y="1532761"/>
            <a:ext cx="5400000" cy="3659985"/>
            <a:chOff x="3203848" y="1532761"/>
            <a:chExt cx="5400000" cy="3659985"/>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1532761"/>
              <a:ext cx="5400000" cy="360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3228417" y="473923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sp>
        <p:nvSpPr>
          <p:cNvPr id="13"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0145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Effect transition="in" filter="fade">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sp>
        <p:nvSpPr>
          <p:cNvPr id="13" name="Rectangle 12"/>
          <p:cNvSpPr/>
          <p:nvPr/>
        </p:nvSpPr>
        <p:spPr>
          <a:xfrm>
            <a:off x="210288" y="4023072"/>
            <a:ext cx="191344"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8021424" y="4028171"/>
            <a:ext cx="191344" cy="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itle 1"/>
          <p:cNvSpPr txBox="1">
            <a:spLocks/>
          </p:cNvSpPr>
          <p:nvPr/>
        </p:nvSpPr>
        <p:spPr>
          <a:xfrm>
            <a:off x="232692" y="610822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sp>
        <p:nvSpPr>
          <p:cNvPr id="12" name="Title 1"/>
          <p:cNvSpPr txBox="1">
            <a:spLocks/>
          </p:cNvSpPr>
          <p:nvPr/>
        </p:nvSpPr>
        <p:spPr>
          <a:xfrm>
            <a:off x="361999" y="6100046"/>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18" name="Title 1"/>
          <p:cNvSpPr txBox="1">
            <a:spLocks/>
          </p:cNvSpPr>
          <p:nvPr/>
        </p:nvSpPr>
        <p:spPr>
          <a:xfrm>
            <a:off x="4267897" y="6100045"/>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19" name="Title 1"/>
          <p:cNvSpPr txBox="1">
            <a:spLocks/>
          </p:cNvSpPr>
          <p:nvPr/>
        </p:nvSpPr>
        <p:spPr>
          <a:xfrm>
            <a:off x="4267897" y="3632400"/>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2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 name="Group 2"/>
          <p:cNvGrpSpPr/>
          <p:nvPr/>
        </p:nvGrpSpPr>
        <p:grpSpPr>
          <a:xfrm>
            <a:off x="7576904" y="1906029"/>
            <a:ext cx="1533539" cy="1919527"/>
            <a:chOff x="7576904" y="1906029"/>
            <a:chExt cx="1533539" cy="1919527"/>
          </a:xfrm>
        </p:grpSpPr>
        <p:sp>
          <p:nvSpPr>
            <p:cNvPr id="16" name="Title 1"/>
            <p:cNvSpPr txBox="1">
              <a:spLocks/>
            </p:cNvSpPr>
            <p:nvPr/>
          </p:nvSpPr>
          <p:spPr>
            <a:xfrm>
              <a:off x="7576904" y="1964525"/>
              <a:ext cx="1533539" cy="182039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900" dirty="0" smtClean="0">
                  <a:solidFill>
                    <a:schemeClr val="tx1"/>
                  </a:solidFill>
                </a:rPr>
                <a:t>Διαχείριση των νερών της λίμνης</a:t>
              </a:r>
              <a:endParaRPr lang="el-GR" sz="1900" dirty="0">
                <a:solidFill>
                  <a:schemeClr val="tx1"/>
                </a:solidFill>
              </a:endParaRPr>
            </a:p>
          </p:txBody>
        </p:sp>
        <p:sp>
          <p:nvSpPr>
            <p:cNvPr id="17" name="Oval 16"/>
            <p:cNvSpPr/>
            <p:nvPr/>
          </p:nvSpPr>
          <p:spPr>
            <a:xfrm>
              <a:off x="7596504" y="1906029"/>
              <a:ext cx="1512000" cy="1919527"/>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7" name="Title 1"/>
          <p:cNvSpPr txBox="1">
            <a:spLocks/>
          </p:cNvSpPr>
          <p:nvPr/>
        </p:nvSpPr>
        <p:spPr>
          <a:xfrm>
            <a:off x="299122" y="6102792"/>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nvGrpSpPr>
          <p:cNvPr id="52" name="Group 51"/>
          <p:cNvGrpSpPr/>
          <p:nvPr/>
        </p:nvGrpSpPr>
        <p:grpSpPr>
          <a:xfrm>
            <a:off x="248160" y="1535551"/>
            <a:ext cx="7794312" cy="2452918"/>
            <a:chOff x="248160" y="1535551"/>
            <a:chExt cx="7794312" cy="2452918"/>
          </a:xfrm>
        </p:grpSpPr>
        <p:grpSp>
          <p:nvGrpSpPr>
            <p:cNvPr id="10" name="Group 9"/>
            <p:cNvGrpSpPr/>
            <p:nvPr/>
          </p:nvGrpSpPr>
          <p:grpSpPr>
            <a:xfrm>
              <a:off x="4000752" y="1535551"/>
              <a:ext cx="4041720" cy="2452918"/>
              <a:chOff x="535388" y="4103918"/>
              <a:chExt cx="4041720" cy="2452918"/>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535388" y="4103918"/>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42" name="Title 1"/>
              <p:cNvSpPr txBox="1">
                <a:spLocks/>
              </p:cNvSpPr>
              <p:nvPr/>
            </p:nvSpPr>
            <p:spPr>
              <a:xfrm>
                <a:off x="565412" y="610332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25" name="TextBox 24"/>
              <p:cNvSpPr txBox="1"/>
              <p:nvPr/>
            </p:nvSpPr>
            <p:spPr>
              <a:xfrm>
                <a:off x="1912812" y="4175471"/>
                <a:ext cx="2664296" cy="307777"/>
              </a:xfrm>
              <a:prstGeom prst="rect">
                <a:avLst/>
              </a:prstGeom>
              <a:noFill/>
              <a:ln w="19050">
                <a:noFill/>
              </a:ln>
            </p:spPr>
            <p:txBody>
              <a:bodyPr wrap="square" rtlCol="0" anchor="ctr">
                <a:spAutoFit/>
              </a:bodyPr>
              <a:lstStyle/>
              <a:p>
                <a:pPr algn="ctr"/>
                <a:r>
                  <a:rPr lang="el-GR" sz="1400" b="1" dirty="0" smtClean="0"/>
                  <a:t>18 Νοεμβρίου 2013</a:t>
                </a:r>
                <a:endParaRPr lang="el-GR" sz="1400" b="1" dirty="0"/>
              </a:p>
            </p:txBody>
          </p:sp>
        </p:grpSp>
        <p:grpSp>
          <p:nvGrpSpPr>
            <p:cNvPr id="7" name="Group 6"/>
            <p:cNvGrpSpPr/>
            <p:nvPr/>
          </p:nvGrpSpPr>
          <p:grpSpPr>
            <a:xfrm>
              <a:off x="248160" y="1539086"/>
              <a:ext cx="4045968" cy="2444772"/>
              <a:chOff x="541300" y="1539086"/>
              <a:chExt cx="4045968" cy="2444772"/>
            </a:xfrm>
          </p:grpSpPr>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541300" y="1539086"/>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0" name="Title 1"/>
              <p:cNvSpPr txBox="1">
                <a:spLocks/>
              </p:cNvSpPr>
              <p:nvPr/>
            </p:nvSpPr>
            <p:spPr>
              <a:xfrm>
                <a:off x="565412" y="3530345"/>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26" name="TextBox 25"/>
              <p:cNvSpPr txBox="1"/>
              <p:nvPr/>
            </p:nvSpPr>
            <p:spPr>
              <a:xfrm>
                <a:off x="1922972" y="1617276"/>
                <a:ext cx="2664296" cy="307777"/>
              </a:xfrm>
              <a:prstGeom prst="rect">
                <a:avLst/>
              </a:prstGeom>
              <a:noFill/>
              <a:ln w="19050">
                <a:noFill/>
              </a:ln>
            </p:spPr>
            <p:txBody>
              <a:bodyPr wrap="square" rtlCol="0" anchor="ctr">
                <a:spAutoFit/>
              </a:bodyPr>
              <a:lstStyle/>
              <a:p>
                <a:pPr algn="ctr"/>
                <a:r>
                  <a:rPr lang="el-GR" sz="1400" b="1" dirty="0" smtClean="0"/>
                  <a:t>14 Νοεμβρίου 2013</a:t>
                </a:r>
                <a:endParaRPr lang="el-GR" sz="1400" b="1" dirty="0"/>
              </a:p>
            </p:txBody>
          </p:sp>
        </p:grpSp>
        <p:sp>
          <p:nvSpPr>
            <p:cNvPr id="11" name="Right Arrow 10"/>
            <p:cNvSpPr/>
            <p:nvPr/>
          </p:nvSpPr>
          <p:spPr>
            <a:xfrm>
              <a:off x="3726795" y="2637675"/>
              <a:ext cx="540000" cy="360040"/>
            </a:xfrm>
            <a:prstGeom prst="rightArrow">
              <a:avLst/>
            </a:prstGeom>
            <a:solidFill>
              <a:srgbClr val="F3CC30"/>
            </a:solidFill>
            <a:ln>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1" name="Group 20"/>
          <p:cNvGrpSpPr/>
          <p:nvPr/>
        </p:nvGrpSpPr>
        <p:grpSpPr>
          <a:xfrm>
            <a:off x="248359" y="4099509"/>
            <a:ext cx="7780025" cy="2450796"/>
            <a:chOff x="248359" y="4099509"/>
            <a:chExt cx="7780025" cy="2450796"/>
          </a:xfrm>
        </p:grpSpPr>
        <p:grpSp>
          <p:nvGrpSpPr>
            <p:cNvPr id="8" name="Group 7"/>
            <p:cNvGrpSpPr/>
            <p:nvPr/>
          </p:nvGrpSpPr>
          <p:grpSpPr>
            <a:xfrm>
              <a:off x="248359" y="4099509"/>
              <a:ext cx="7780025" cy="2450796"/>
              <a:chOff x="248359" y="4099509"/>
              <a:chExt cx="7780025" cy="2450796"/>
            </a:xfrm>
          </p:grpSpPr>
          <p:grpSp>
            <p:nvGrpSpPr>
              <p:cNvPr id="53" name="Group 52"/>
              <p:cNvGrpSpPr/>
              <p:nvPr/>
            </p:nvGrpSpPr>
            <p:grpSpPr>
              <a:xfrm>
                <a:off x="248359" y="4099509"/>
                <a:ext cx="7780025" cy="2450796"/>
                <a:chOff x="248359" y="4099509"/>
                <a:chExt cx="7780025" cy="2450796"/>
              </a:xfrm>
            </p:grpSpPr>
            <p:pic>
              <p:nvPicPr>
                <p:cNvPr id="46" name="Picture 45"/>
                <p:cNvPicPr>
                  <a:picLocks/>
                </p:cNvPicPr>
                <p:nvPr/>
              </p:nvPicPr>
              <p:blipFill>
                <a:blip r:embed="rId5">
                  <a:extLst>
                    <a:ext uri="{28A0092B-C50C-407E-A947-70E740481C1C}">
                      <a14:useLocalDpi xmlns:a14="http://schemas.microsoft.com/office/drawing/2010/main" val="0"/>
                    </a:ext>
                  </a:extLst>
                </a:blip>
                <a:stretch>
                  <a:fillRect/>
                </a:stretch>
              </p:blipFill>
              <p:spPr>
                <a:xfrm>
                  <a:off x="248359" y="4105967"/>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9" name="Group 8"/>
                <p:cNvGrpSpPr/>
                <p:nvPr/>
              </p:nvGrpSpPr>
              <p:grpSpPr>
                <a:xfrm>
                  <a:off x="3996795" y="4099509"/>
                  <a:ext cx="4031589" cy="2450796"/>
                  <a:chOff x="4401695" y="4099509"/>
                  <a:chExt cx="4031589" cy="2450796"/>
                </a:xfrm>
              </p:grpSpPr>
              <p:pic>
                <p:nvPicPr>
                  <p:cNvPr id="6" name="Picture 5"/>
                  <p:cNvPicPr>
                    <a:picLocks/>
                  </p:cNvPicPr>
                  <p:nvPr/>
                </p:nvPicPr>
                <p:blipFill>
                  <a:blip r:embed="rId6">
                    <a:extLst>
                      <a:ext uri="{28A0092B-C50C-407E-A947-70E740481C1C}">
                        <a14:useLocalDpi xmlns:a14="http://schemas.microsoft.com/office/drawing/2010/main" val="0"/>
                      </a:ext>
                    </a:extLst>
                  </a:blip>
                  <a:stretch>
                    <a:fillRect/>
                  </a:stretch>
                </p:blipFill>
                <p:spPr>
                  <a:xfrm>
                    <a:off x="4401695" y="4099509"/>
                    <a:ext cx="3600000" cy="2412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43" name="Title 1"/>
                  <p:cNvSpPr txBox="1">
                    <a:spLocks/>
                  </p:cNvSpPr>
                  <p:nvPr/>
                </p:nvSpPr>
                <p:spPr>
                  <a:xfrm>
                    <a:off x="4468108" y="6096792"/>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sp>
                <p:nvSpPr>
                  <p:cNvPr id="44" name="TextBox 43"/>
                  <p:cNvSpPr txBox="1"/>
                  <p:nvPr/>
                </p:nvSpPr>
                <p:spPr>
                  <a:xfrm>
                    <a:off x="5768988" y="4172686"/>
                    <a:ext cx="2664296" cy="307777"/>
                  </a:xfrm>
                  <a:prstGeom prst="rect">
                    <a:avLst/>
                  </a:prstGeom>
                  <a:noFill/>
                  <a:ln w="19050">
                    <a:noFill/>
                  </a:ln>
                </p:spPr>
                <p:txBody>
                  <a:bodyPr wrap="square" rtlCol="0" anchor="ctr">
                    <a:spAutoFit/>
                  </a:bodyPr>
                  <a:lstStyle/>
                  <a:p>
                    <a:pPr algn="ctr"/>
                    <a:r>
                      <a:rPr lang="el-GR" sz="1400" b="1" dirty="0" smtClean="0"/>
                      <a:t>18 Νοεμβρίου 2013</a:t>
                    </a:r>
                    <a:endParaRPr lang="el-GR" sz="1400" b="1" dirty="0"/>
                  </a:p>
                </p:txBody>
              </p:sp>
            </p:grpSp>
            <p:sp>
              <p:nvSpPr>
                <p:cNvPr id="51" name="Right Arrow 50"/>
                <p:cNvSpPr/>
                <p:nvPr/>
              </p:nvSpPr>
              <p:spPr>
                <a:xfrm>
                  <a:off x="3707904" y="5085184"/>
                  <a:ext cx="540000" cy="360040"/>
                </a:xfrm>
                <a:prstGeom prst="rightArrow">
                  <a:avLst/>
                </a:prstGeom>
                <a:solidFill>
                  <a:srgbClr val="F3CC30"/>
                </a:solidFill>
                <a:ln>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1" name="Title 1"/>
              <p:cNvSpPr txBox="1">
                <a:spLocks/>
              </p:cNvSpPr>
              <p:nvPr/>
            </p:nvSpPr>
            <p:spPr>
              <a:xfrm>
                <a:off x="330469" y="6093702"/>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48" name="TextBox 47"/>
            <p:cNvSpPr txBox="1"/>
            <p:nvPr/>
          </p:nvSpPr>
          <p:spPr>
            <a:xfrm>
              <a:off x="1656495" y="4167384"/>
              <a:ext cx="2664296" cy="307777"/>
            </a:xfrm>
            <a:prstGeom prst="rect">
              <a:avLst/>
            </a:prstGeom>
            <a:noFill/>
            <a:ln w="19050">
              <a:noFill/>
            </a:ln>
          </p:spPr>
          <p:txBody>
            <a:bodyPr wrap="square" rtlCol="0" anchor="ctr">
              <a:spAutoFit/>
            </a:bodyPr>
            <a:lstStyle/>
            <a:p>
              <a:pPr algn="ctr"/>
              <a:r>
                <a:rPr lang="el-GR" sz="1400" b="1" dirty="0" smtClean="0"/>
                <a:t>14 Νοεμβρίου 2013</a:t>
              </a:r>
              <a:endParaRPr lang="el-GR" sz="1400" b="1" dirty="0"/>
            </a:p>
          </p:txBody>
        </p:sp>
      </p:grpSp>
    </p:spTree>
    <p:extLst>
      <p:ext uri="{BB962C8B-B14F-4D97-AF65-F5344CB8AC3E}">
        <p14:creationId xmlns:p14="http://schemas.microsoft.com/office/powerpoint/2010/main" val="42594136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4352" y="4089916"/>
            <a:ext cx="4146200" cy="2458490"/>
            <a:chOff x="-6248" y="3933056"/>
            <a:chExt cx="4146200" cy="3147371"/>
          </a:xfrm>
        </p:grpSpPr>
        <p:sp>
          <p:nvSpPr>
            <p:cNvPr id="13" name="Oval 12"/>
            <p:cNvSpPr/>
            <p:nvPr/>
          </p:nvSpPr>
          <p:spPr>
            <a:xfrm>
              <a:off x="0" y="3933056"/>
              <a:ext cx="4139952" cy="3147371"/>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ln w="76200">
                  <a:solidFill>
                    <a:srgbClr val="F3CC30"/>
                  </a:solidFill>
                </a:ln>
                <a:noFill/>
              </a:endParaRPr>
            </a:p>
          </p:txBody>
        </p:sp>
        <p:sp>
          <p:nvSpPr>
            <p:cNvPr id="10" name="Title 1"/>
            <p:cNvSpPr txBox="1">
              <a:spLocks/>
            </p:cNvSpPr>
            <p:nvPr/>
          </p:nvSpPr>
          <p:spPr>
            <a:xfrm>
              <a:off x="-6248" y="4305418"/>
              <a:ext cx="4002184" cy="215686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400" dirty="0" smtClean="0">
                  <a:solidFill>
                    <a:schemeClr val="tx1"/>
                  </a:solidFill>
                </a:rPr>
                <a:t>   </a:t>
              </a:r>
              <a:r>
                <a:rPr lang="el-GR" sz="2200" dirty="0" smtClean="0">
                  <a:solidFill>
                    <a:schemeClr val="tx1"/>
                  </a:solidFill>
                </a:rPr>
                <a:t> </a:t>
              </a:r>
              <a:r>
                <a:rPr lang="el-GR" sz="1800" dirty="0" smtClean="0">
                  <a:solidFill>
                    <a:schemeClr val="tx1"/>
                  </a:solidFill>
                </a:rPr>
                <a:t>Μαχητής. </a:t>
              </a:r>
            </a:p>
            <a:p>
              <a:r>
                <a:rPr lang="el-GR" sz="1800" dirty="0" smtClean="0">
                  <a:solidFill>
                    <a:schemeClr val="tx1"/>
                  </a:solidFill>
                </a:rPr>
                <a:t>Τα αρσενικά (δεξιά) σε περίοδο αναπαραγωγής </a:t>
              </a:r>
            </a:p>
            <a:p>
              <a:r>
                <a:rPr lang="el-GR" sz="1800" dirty="0" smtClean="0">
                  <a:solidFill>
                    <a:schemeClr val="tx1"/>
                  </a:solidFill>
                </a:rPr>
                <a:t>έχουν τρία διαφορετικά είδη φτερώματος.</a:t>
              </a:r>
              <a:endParaRPr lang="el-GR" sz="1800" b="0" dirty="0">
                <a:solidFill>
                  <a:schemeClr val="tx1"/>
                </a:solidFill>
              </a:endParaRPr>
            </a:p>
          </p:txBody>
        </p:sp>
      </p:grpSp>
      <p:sp>
        <p:nvSpPr>
          <p:cNvPr id="19"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Ποικιλία ζώων του ίδιου είδους</a:t>
            </a:r>
          </a:p>
        </p:txBody>
      </p:sp>
      <p:grpSp>
        <p:nvGrpSpPr>
          <p:cNvPr id="2" name="Group 1"/>
          <p:cNvGrpSpPr/>
          <p:nvPr/>
        </p:nvGrpSpPr>
        <p:grpSpPr>
          <a:xfrm>
            <a:off x="-26768" y="1767660"/>
            <a:ext cx="3652116" cy="2296643"/>
            <a:chOff x="-26768" y="1767660"/>
            <a:chExt cx="3652116" cy="2296643"/>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348" y="1824385"/>
              <a:ext cx="3240000" cy="2168925"/>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24448" y="3533426"/>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N. Blake</a:t>
              </a:r>
              <a:endParaRPr lang="el-GR" sz="1000" dirty="0" smtClean="0">
                <a:solidFill>
                  <a:schemeClr val="bg1"/>
                </a:solidFill>
              </a:endParaRPr>
            </a:p>
          </p:txBody>
        </p:sp>
        <p:sp>
          <p:nvSpPr>
            <p:cNvPr id="21" name="Title 1"/>
            <p:cNvSpPr txBox="1">
              <a:spLocks/>
            </p:cNvSpPr>
            <p:nvPr/>
          </p:nvSpPr>
          <p:spPr>
            <a:xfrm>
              <a:off x="-26768" y="1767660"/>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Θηλυκό</a:t>
              </a:r>
            </a:p>
          </p:txBody>
        </p:sp>
      </p:grpSp>
      <p:grpSp>
        <p:nvGrpSpPr>
          <p:cNvPr id="8" name="Group 7"/>
          <p:cNvGrpSpPr/>
          <p:nvPr/>
        </p:nvGrpSpPr>
        <p:grpSpPr>
          <a:xfrm>
            <a:off x="5799709" y="3855821"/>
            <a:ext cx="2349085" cy="2109009"/>
            <a:chOff x="5799709" y="3855821"/>
            <a:chExt cx="2349085" cy="2109009"/>
          </a:xfrm>
        </p:grpSpPr>
        <p:pic>
          <p:nvPicPr>
            <p:cNvPr id="5" name="Picture 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6168794" y="3919542"/>
              <a:ext cx="1980000" cy="19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0" name="Title 1"/>
            <p:cNvSpPr txBox="1">
              <a:spLocks/>
            </p:cNvSpPr>
            <p:nvPr/>
          </p:nvSpPr>
          <p:spPr>
            <a:xfrm>
              <a:off x="5815756" y="5433953"/>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err="1" smtClean="0">
                  <a:solidFill>
                    <a:schemeClr val="bg1"/>
                  </a:solidFill>
                </a:rPr>
                <a:t>nordfold</a:t>
              </a:r>
              <a:endParaRPr lang="el-GR" sz="1000" dirty="0" smtClean="0">
                <a:solidFill>
                  <a:schemeClr val="bg1"/>
                </a:solidFill>
              </a:endParaRPr>
            </a:p>
          </p:txBody>
        </p:sp>
        <p:sp>
          <p:nvSpPr>
            <p:cNvPr id="22" name="Title 1"/>
            <p:cNvSpPr txBox="1">
              <a:spLocks/>
            </p:cNvSpPr>
            <p:nvPr/>
          </p:nvSpPr>
          <p:spPr>
            <a:xfrm>
              <a:off x="5799709" y="385582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Αρσενικό</a:t>
              </a:r>
            </a:p>
          </p:txBody>
        </p:sp>
      </p:grpSp>
      <p:grpSp>
        <p:nvGrpSpPr>
          <p:cNvPr id="6" name="Group 5"/>
          <p:cNvGrpSpPr/>
          <p:nvPr/>
        </p:nvGrpSpPr>
        <p:grpSpPr>
          <a:xfrm>
            <a:off x="3690995" y="2805348"/>
            <a:ext cx="2356949" cy="2126010"/>
            <a:chOff x="3690995" y="2805348"/>
            <a:chExt cx="2356949" cy="2126010"/>
          </a:xfrm>
        </p:grpSpPr>
        <p:pic>
          <p:nvPicPr>
            <p:cNvPr id="3" name="Picture 2"/>
            <p:cNvPicPr>
              <a:picLocks/>
            </p:cNvPicPr>
            <p:nvPr/>
          </p:nvPicPr>
          <p:blipFill>
            <a:blip r:embed="rId5">
              <a:extLst>
                <a:ext uri="{28A0092B-C50C-407E-A947-70E740481C1C}">
                  <a14:useLocalDpi xmlns:a14="http://schemas.microsoft.com/office/drawing/2010/main" val="0"/>
                </a:ext>
              </a:extLst>
            </a:blip>
            <a:stretch>
              <a:fillRect/>
            </a:stretch>
          </p:blipFill>
          <p:spPr>
            <a:xfrm>
              <a:off x="4067944" y="2834824"/>
              <a:ext cx="1980000" cy="19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3690995" y="440048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J. </a:t>
              </a:r>
              <a:r>
                <a:rPr lang="en-US" sz="1000" dirty="0" err="1" smtClean="0">
                  <a:solidFill>
                    <a:schemeClr val="bg1"/>
                  </a:solidFill>
                </a:rPr>
                <a:t>Scarff</a:t>
              </a:r>
              <a:endParaRPr lang="el-GR" sz="1000" dirty="0" smtClean="0">
                <a:solidFill>
                  <a:schemeClr val="bg1"/>
                </a:solidFill>
              </a:endParaRPr>
            </a:p>
          </p:txBody>
        </p:sp>
        <p:sp>
          <p:nvSpPr>
            <p:cNvPr id="23" name="Title 1"/>
            <p:cNvSpPr txBox="1">
              <a:spLocks/>
            </p:cNvSpPr>
            <p:nvPr/>
          </p:nvSpPr>
          <p:spPr>
            <a:xfrm>
              <a:off x="3696856" y="2805348"/>
              <a:ext cx="1620355" cy="438741"/>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Αρσενικό</a:t>
              </a:r>
            </a:p>
          </p:txBody>
        </p:sp>
      </p:grpSp>
      <p:grpSp>
        <p:nvGrpSpPr>
          <p:cNvPr id="7" name="Group 6"/>
          <p:cNvGrpSpPr/>
          <p:nvPr/>
        </p:nvGrpSpPr>
        <p:grpSpPr>
          <a:xfrm>
            <a:off x="5799709" y="1789043"/>
            <a:ext cx="2349085" cy="2099714"/>
            <a:chOff x="5799709" y="1789043"/>
            <a:chExt cx="2349085" cy="2099714"/>
          </a:xfrm>
        </p:grpSpPr>
        <p:pic>
          <p:nvPicPr>
            <p:cNvPr id="4" name="Picture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168794" y="1844824"/>
              <a:ext cx="1980000" cy="198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6" name="Title 1"/>
            <p:cNvSpPr txBox="1">
              <a:spLocks/>
            </p:cNvSpPr>
            <p:nvPr/>
          </p:nvSpPr>
          <p:spPr>
            <a:xfrm>
              <a:off x="5825566" y="3357880"/>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err="1" smtClean="0">
                  <a:solidFill>
                    <a:schemeClr val="bg1"/>
                  </a:solidFill>
                </a:rPr>
                <a:t>nordfold</a:t>
              </a:r>
              <a:endParaRPr lang="el-GR" sz="1000" dirty="0" smtClean="0">
                <a:solidFill>
                  <a:schemeClr val="bg1"/>
                </a:solidFill>
              </a:endParaRPr>
            </a:p>
          </p:txBody>
        </p:sp>
        <p:sp>
          <p:nvSpPr>
            <p:cNvPr id="24" name="Title 1"/>
            <p:cNvSpPr txBox="1">
              <a:spLocks/>
            </p:cNvSpPr>
            <p:nvPr/>
          </p:nvSpPr>
          <p:spPr>
            <a:xfrm>
              <a:off x="5799709" y="1789043"/>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Αρσενικό</a:t>
              </a:r>
            </a:p>
          </p:txBody>
        </p:sp>
      </p:grpSp>
      <p:sp>
        <p:nvSpPr>
          <p:cNvPr id="25"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387794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Effect transition="in" filter="fade">
                                      <p:cBhvr>
                                        <p:cTn id="3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5" name="Group 4"/>
          <p:cNvGrpSpPr/>
          <p:nvPr/>
        </p:nvGrpSpPr>
        <p:grpSpPr>
          <a:xfrm>
            <a:off x="155622" y="4094508"/>
            <a:ext cx="4028656" cy="2196600"/>
            <a:chOff x="155622" y="4094508"/>
            <a:chExt cx="4028656" cy="2196600"/>
          </a:xfrm>
        </p:grpSpPr>
        <p:sp>
          <p:nvSpPr>
            <p:cNvPr id="7" name="Title 1"/>
            <p:cNvSpPr txBox="1">
              <a:spLocks/>
            </p:cNvSpPr>
            <p:nvPr/>
          </p:nvSpPr>
          <p:spPr>
            <a:xfrm>
              <a:off x="155622" y="4724756"/>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Δημιουργία νησίδων </a:t>
              </a:r>
            </a:p>
            <a:p>
              <a:r>
                <a:rPr lang="el-GR" sz="2000" dirty="0" smtClean="0">
                  <a:solidFill>
                    <a:schemeClr val="tx1"/>
                  </a:solidFill>
                </a:rPr>
                <a:t>για φώλιασμα.</a:t>
              </a:r>
              <a:r>
                <a:rPr lang="el-GR" sz="1800" dirty="0" smtClean="0">
                  <a:solidFill>
                    <a:schemeClr val="tx1"/>
                  </a:solidFill>
                </a:rPr>
                <a:t> </a:t>
              </a:r>
              <a:endParaRPr lang="el-GR" sz="1800" dirty="0">
                <a:solidFill>
                  <a:schemeClr val="tx1"/>
                </a:solidFill>
              </a:endParaRPr>
            </a:p>
          </p:txBody>
        </p:sp>
        <p:sp>
          <p:nvSpPr>
            <p:cNvPr id="8" name="Oval 7"/>
            <p:cNvSpPr/>
            <p:nvPr/>
          </p:nvSpPr>
          <p:spPr>
            <a:xfrm>
              <a:off x="538181" y="4094508"/>
              <a:ext cx="3263539" cy="2196600"/>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13" name="Group 12"/>
          <p:cNvGrpSpPr/>
          <p:nvPr/>
        </p:nvGrpSpPr>
        <p:grpSpPr>
          <a:xfrm>
            <a:off x="4362765" y="3956204"/>
            <a:ext cx="3893027" cy="2386552"/>
            <a:chOff x="4362765" y="3956204"/>
            <a:chExt cx="3893027" cy="2386552"/>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9656" r="12545"/>
            <a:stretch/>
          </p:blipFill>
          <p:spPr>
            <a:xfrm>
              <a:off x="4419037" y="3956204"/>
              <a:ext cx="3836755"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4362765" y="588924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smtClean="0">
                  <a:solidFill>
                    <a:schemeClr val="tx1"/>
                  </a:solidFill>
                </a:rPr>
                <a:t>Birdlife Cyprus</a:t>
              </a:r>
              <a:endParaRPr lang="el-GR" sz="1000" dirty="0" smtClean="0">
                <a:solidFill>
                  <a:schemeClr val="tx1"/>
                </a:solidFill>
              </a:endParaRPr>
            </a:p>
          </p:txBody>
        </p:sp>
      </p:grpSp>
      <p:grpSp>
        <p:nvGrpSpPr>
          <p:cNvPr id="12" name="Group 11"/>
          <p:cNvGrpSpPr/>
          <p:nvPr/>
        </p:nvGrpSpPr>
        <p:grpSpPr>
          <a:xfrm>
            <a:off x="4418192" y="1486765"/>
            <a:ext cx="3837600" cy="2385735"/>
            <a:chOff x="4418192" y="1486765"/>
            <a:chExt cx="3837600" cy="2385735"/>
          </a:xfrm>
        </p:grpSpPr>
        <p:pic>
          <p:nvPicPr>
            <p:cNvPr id="3" name="Picture 2"/>
            <p:cNvPicPr>
              <a:picLocks/>
            </p:cNvPicPr>
            <p:nvPr/>
          </p:nvPicPr>
          <p:blipFill rotWithShape="1">
            <a:blip r:embed="rId3">
              <a:extLst>
                <a:ext uri="{28A0092B-C50C-407E-A947-70E740481C1C}">
                  <a14:useLocalDpi xmlns:a14="http://schemas.microsoft.com/office/drawing/2010/main" val="0"/>
                </a:ext>
              </a:extLst>
            </a:blip>
            <a:srcRect l="7426" t="8400" r="2828" b="51167"/>
            <a:stretch/>
          </p:blipFill>
          <p:spPr>
            <a:xfrm>
              <a:off x="4418192" y="1486765"/>
              <a:ext cx="38376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4442393" y="3418987"/>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Μ. Αποστολίδου</a:t>
              </a:r>
            </a:p>
          </p:txBody>
        </p:sp>
      </p:grpSp>
      <p:grpSp>
        <p:nvGrpSpPr>
          <p:cNvPr id="15" name="Group 14"/>
          <p:cNvGrpSpPr/>
          <p:nvPr/>
        </p:nvGrpSpPr>
        <p:grpSpPr>
          <a:xfrm>
            <a:off x="204192" y="1491519"/>
            <a:ext cx="3931519" cy="2385720"/>
            <a:chOff x="204192" y="1491519"/>
            <a:chExt cx="3931519" cy="238572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5207"/>
            <a:stretch/>
          </p:blipFill>
          <p:spPr>
            <a:xfrm>
              <a:off x="204192" y="1491519"/>
              <a:ext cx="3931519"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1" name="Title 1"/>
            <p:cNvSpPr txBox="1">
              <a:spLocks/>
            </p:cNvSpPr>
            <p:nvPr/>
          </p:nvSpPr>
          <p:spPr>
            <a:xfrm>
              <a:off x="227829" y="3423726"/>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sp>
        <p:nvSpPr>
          <p:cNvPr id="14"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897507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sp>
        <p:nvSpPr>
          <p:cNvPr id="15"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14" name="Group 13"/>
          <p:cNvGrpSpPr/>
          <p:nvPr/>
        </p:nvGrpSpPr>
        <p:grpSpPr>
          <a:xfrm>
            <a:off x="319736" y="1538748"/>
            <a:ext cx="7644100" cy="5001205"/>
            <a:chOff x="319736" y="1538748"/>
            <a:chExt cx="7644100" cy="5001205"/>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36" y="1538748"/>
              <a:ext cx="7644100" cy="496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7" name="Oval 16"/>
            <p:cNvSpPr/>
            <p:nvPr/>
          </p:nvSpPr>
          <p:spPr>
            <a:xfrm>
              <a:off x="4572000" y="3986219"/>
              <a:ext cx="648072" cy="534737"/>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Oval 17"/>
            <p:cNvSpPr/>
            <p:nvPr/>
          </p:nvSpPr>
          <p:spPr>
            <a:xfrm>
              <a:off x="971600" y="3448680"/>
              <a:ext cx="554803" cy="51341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Title 1"/>
            <p:cNvSpPr txBox="1">
              <a:spLocks/>
            </p:cNvSpPr>
            <p:nvPr/>
          </p:nvSpPr>
          <p:spPr>
            <a:xfrm>
              <a:off x="325208" y="6086440"/>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8" name="Group 7"/>
          <p:cNvGrpSpPr/>
          <p:nvPr/>
        </p:nvGrpSpPr>
        <p:grpSpPr>
          <a:xfrm>
            <a:off x="4310791" y="1592501"/>
            <a:ext cx="4322641" cy="1542350"/>
            <a:chOff x="4310791" y="1592501"/>
            <a:chExt cx="4322641" cy="1542350"/>
          </a:xfrm>
        </p:grpSpPr>
        <p:sp>
          <p:nvSpPr>
            <p:cNvPr id="6" name="Title 1"/>
            <p:cNvSpPr txBox="1">
              <a:spLocks/>
            </p:cNvSpPr>
            <p:nvPr/>
          </p:nvSpPr>
          <p:spPr>
            <a:xfrm>
              <a:off x="4564136" y="1851381"/>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err="1" smtClean="0">
                  <a:solidFill>
                    <a:schemeClr val="tx1"/>
                  </a:solidFill>
                </a:rPr>
                <a:t>Πελλοκατερίνες</a:t>
              </a:r>
              <a:r>
                <a:rPr lang="el-GR" sz="2000" dirty="0" smtClean="0">
                  <a:solidFill>
                    <a:schemeClr val="tx1"/>
                  </a:solidFill>
                </a:rPr>
                <a:t> </a:t>
              </a:r>
            </a:p>
            <a:p>
              <a:r>
                <a:rPr lang="el-GR" sz="2000" dirty="0" smtClean="0">
                  <a:solidFill>
                    <a:schemeClr val="tx1"/>
                  </a:solidFill>
                </a:rPr>
                <a:t>σε νησίδα.</a:t>
              </a:r>
              <a:r>
                <a:rPr lang="el-GR" sz="1800" dirty="0" smtClean="0">
                  <a:solidFill>
                    <a:schemeClr val="tx1"/>
                  </a:solidFill>
                </a:rPr>
                <a:t> </a:t>
              </a:r>
              <a:endParaRPr lang="el-GR" sz="1800" dirty="0">
                <a:solidFill>
                  <a:schemeClr val="tx1"/>
                </a:solidFill>
              </a:endParaRPr>
            </a:p>
          </p:txBody>
        </p:sp>
        <p:sp>
          <p:nvSpPr>
            <p:cNvPr id="7" name="Oval 6"/>
            <p:cNvSpPr/>
            <p:nvPr/>
          </p:nvSpPr>
          <p:spPr>
            <a:xfrm>
              <a:off x="4310791" y="1592501"/>
              <a:ext cx="4322641" cy="1542350"/>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27061684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6" name="Group 5"/>
          <p:cNvGrpSpPr/>
          <p:nvPr/>
        </p:nvGrpSpPr>
        <p:grpSpPr>
          <a:xfrm>
            <a:off x="4811484" y="4437112"/>
            <a:ext cx="3625488" cy="1512168"/>
            <a:chOff x="4811484" y="4437112"/>
            <a:chExt cx="3625488" cy="1512168"/>
          </a:xfrm>
        </p:grpSpPr>
        <p:sp>
          <p:nvSpPr>
            <p:cNvPr id="7" name="Title 1"/>
            <p:cNvSpPr txBox="1">
              <a:spLocks/>
            </p:cNvSpPr>
            <p:nvPr/>
          </p:nvSpPr>
          <p:spPr>
            <a:xfrm>
              <a:off x="5148471" y="4725144"/>
              <a:ext cx="2951513"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Εκδήλωση </a:t>
              </a:r>
            </a:p>
            <a:p>
              <a:r>
                <a:rPr lang="el-GR" sz="2000" dirty="0" smtClean="0">
                  <a:solidFill>
                    <a:schemeClr val="tx1"/>
                  </a:solidFill>
                </a:rPr>
                <a:t>ενημέρωσης.</a:t>
              </a:r>
              <a:r>
                <a:rPr lang="el-GR" sz="1800" dirty="0" smtClean="0">
                  <a:solidFill>
                    <a:schemeClr val="tx1"/>
                  </a:solidFill>
                </a:rPr>
                <a:t> </a:t>
              </a:r>
              <a:endParaRPr lang="el-GR" sz="1800" dirty="0">
                <a:solidFill>
                  <a:schemeClr val="tx1"/>
                </a:solidFill>
              </a:endParaRPr>
            </a:p>
          </p:txBody>
        </p:sp>
        <p:sp>
          <p:nvSpPr>
            <p:cNvPr id="8" name="Oval 7"/>
            <p:cNvSpPr/>
            <p:nvPr/>
          </p:nvSpPr>
          <p:spPr>
            <a:xfrm>
              <a:off x="4811484" y="4437112"/>
              <a:ext cx="3625488" cy="151216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4" name="Group 3"/>
          <p:cNvGrpSpPr/>
          <p:nvPr/>
        </p:nvGrpSpPr>
        <p:grpSpPr>
          <a:xfrm>
            <a:off x="480365" y="4077072"/>
            <a:ext cx="3731187" cy="2509405"/>
            <a:chOff x="480365" y="4077072"/>
            <a:chExt cx="3731187" cy="2509405"/>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077072"/>
              <a:ext cx="3672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480365" y="6132964"/>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grpSp>
        <p:nvGrpSpPr>
          <p:cNvPr id="3" name="Group 2"/>
          <p:cNvGrpSpPr/>
          <p:nvPr/>
        </p:nvGrpSpPr>
        <p:grpSpPr>
          <a:xfrm>
            <a:off x="4507160" y="1539290"/>
            <a:ext cx="3711752" cy="2489375"/>
            <a:chOff x="4507160" y="1539290"/>
            <a:chExt cx="3711752" cy="2489375"/>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6912" y="1539290"/>
              <a:ext cx="3672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3" name="Title 1"/>
            <p:cNvSpPr txBox="1">
              <a:spLocks/>
            </p:cNvSpPr>
            <p:nvPr/>
          </p:nvSpPr>
          <p:spPr>
            <a:xfrm>
              <a:off x="4507160" y="3575152"/>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grpSp>
        <p:nvGrpSpPr>
          <p:cNvPr id="2" name="Group 1"/>
          <p:cNvGrpSpPr/>
          <p:nvPr/>
        </p:nvGrpSpPr>
        <p:grpSpPr>
          <a:xfrm>
            <a:off x="483407" y="1539290"/>
            <a:ext cx="3728145" cy="2507559"/>
            <a:chOff x="483407" y="1539290"/>
            <a:chExt cx="3728145" cy="2507559"/>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539290"/>
              <a:ext cx="3672000" cy="2448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483407" y="3593336"/>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a:t>
              </a:r>
              <a:r>
                <a:rPr lang="en-US" sz="1000" dirty="0" smtClean="0">
                  <a:solidFill>
                    <a:schemeClr val="tx1"/>
                  </a:solidFill>
                </a:rPr>
                <a:t>Birdlife Cyprus</a:t>
              </a:r>
              <a:endParaRPr lang="el-GR" sz="1000" dirty="0" smtClean="0">
                <a:solidFill>
                  <a:schemeClr val="tx1"/>
                </a:solidFill>
              </a:endParaRPr>
            </a:p>
          </p:txBody>
        </p:sp>
      </p:grpSp>
      <p:sp>
        <p:nvSpPr>
          <p:cNvPr id="16"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1148447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3" name="Group 2"/>
          <p:cNvGrpSpPr/>
          <p:nvPr/>
        </p:nvGrpSpPr>
        <p:grpSpPr>
          <a:xfrm>
            <a:off x="224743" y="1577487"/>
            <a:ext cx="7905297" cy="4920666"/>
            <a:chOff x="214429" y="1604678"/>
            <a:chExt cx="7905297" cy="4920666"/>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04678"/>
              <a:ext cx="7868206" cy="486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214429" y="6071831"/>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tx1"/>
                  </a:solidFill>
                </a:rPr>
                <a:t>© Μ. Αποστολίδου</a:t>
              </a:r>
            </a:p>
          </p:txBody>
        </p:sp>
      </p:grpSp>
      <p:sp>
        <p:nvSpPr>
          <p:cNvPr id="1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4" name="Group 3"/>
          <p:cNvGrpSpPr/>
          <p:nvPr/>
        </p:nvGrpSpPr>
        <p:grpSpPr>
          <a:xfrm>
            <a:off x="4477447" y="1544012"/>
            <a:ext cx="4028656" cy="936104"/>
            <a:chOff x="7129672" y="2082957"/>
            <a:chExt cx="4028656" cy="936104"/>
          </a:xfrm>
        </p:grpSpPr>
        <p:sp>
          <p:nvSpPr>
            <p:cNvPr id="7" name="Title 1"/>
            <p:cNvSpPr txBox="1">
              <a:spLocks/>
            </p:cNvSpPr>
            <p:nvPr/>
          </p:nvSpPr>
          <p:spPr>
            <a:xfrm>
              <a:off x="7129672" y="2082957"/>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Ενημερωτικές πινακίδες.</a:t>
              </a:r>
              <a:r>
                <a:rPr lang="el-GR" sz="1800" dirty="0" smtClean="0">
                  <a:solidFill>
                    <a:schemeClr val="tx1"/>
                  </a:solidFill>
                </a:rPr>
                <a:t> </a:t>
              </a:r>
              <a:endParaRPr lang="el-GR" sz="1800" dirty="0">
                <a:solidFill>
                  <a:schemeClr val="tx1"/>
                </a:solidFill>
              </a:endParaRPr>
            </a:p>
          </p:txBody>
        </p:sp>
        <p:sp>
          <p:nvSpPr>
            <p:cNvPr id="8" name="Oval 7"/>
            <p:cNvSpPr/>
            <p:nvPr/>
          </p:nvSpPr>
          <p:spPr>
            <a:xfrm>
              <a:off x="7307796" y="2082957"/>
              <a:ext cx="3672408" cy="93610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3811666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3" name="Group 2"/>
          <p:cNvGrpSpPr/>
          <p:nvPr/>
        </p:nvGrpSpPr>
        <p:grpSpPr>
          <a:xfrm>
            <a:off x="346665" y="1484784"/>
            <a:ext cx="8398089" cy="4307814"/>
            <a:chOff x="346665" y="1484784"/>
            <a:chExt cx="8398089" cy="4307814"/>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875"/>
            <a:stretch/>
          </p:blipFill>
          <p:spPr>
            <a:xfrm>
              <a:off x="351917" y="1484784"/>
              <a:ext cx="8392837" cy="421196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9" name="Title 1"/>
            <p:cNvSpPr txBox="1">
              <a:spLocks/>
            </p:cNvSpPr>
            <p:nvPr/>
          </p:nvSpPr>
          <p:spPr>
            <a:xfrm>
              <a:off x="346665" y="5339085"/>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1"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4" name="Group 3"/>
          <p:cNvGrpSpPr/>
          <p:nvPr/>
        </p:nvGrpSpPr>
        <p:grpSpPr>
          <a:xfrm>
            <a:off x="1112639" y="5589240"/>
            <a:ext cx="4322641" cy="1152128"/>
            <a:chOff x="1112639" y="5589240"/>
            <a:chExt cx="4322641" cy="1152128"/>
          </a:xfrm>
        </p:grpSpPr>
        <p:sp>
          <p:nvSpPr>
            <p:cNvPr id="6" name="Title 1"/>
            <p:cNvSpPr txBox="1">
              <a:spLocks/>
            </p:cNvSpPr>
            <p:nvPr/>
          </p:nvSpPr>
          <p:spPr>
            <a:xfrm>
              <a:off x="1259632" y="5696744"/>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Κατασκευή </a:t>
              </a:r>
              <a:r>
                <a:rPr lang="el-GR" sz="2000" dirty="0" err="1" smtClean="0">
                  <a:solidFill>
                    <a:schemeClr val="tx1"/>
                  </a:solidFill>
                </a:rPr>
                <a:t>πτηνοπαρατηρητηρίου</a:t>
              </a:r>
              <a:r>
                <a:rPr lang="el-GR" sz="2000" dirty="0" smtClean="0">
                  <a:solidFill>
                    <a:schemeClr val="tx1"/>
                  </a:solidFill>
                </a:rPr>
                <a:t>.</a:t>
              </a:r>
              <a:r>
                <a:rPr lang="el-GR" sz="1800" dirty="0" smtClean="0">
                  <a:solidFill>
                    <a:schemeClr val="tx1"/>
                  </a:solidFill>
                </a:rPr>
                <a:t> </a:t>
              </a:r>
              <a:endParaRPr lang="el-GR" sz="1800" dirty="0">
                <a:solidFill>
                  <a:schemeClr val="tx1"/>
                </a:solidFill>
              </a:endParaRPr>
            </a:p>
          </p:txBody>
        </p:sp>
        <p:sp>
          <p:nvSpPr>
            <p:cNvPr id="7" name="Oval 6"/>
            <p:cNvSpPr/>
            <p:nvPr/>
          </p:nvSpPr>
          <p:spPr>
            <a:xfrm>
              <a:off x="1112639" y="5589240"/>
              <a:ext cx="4322641" cy="1152128"/>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531867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4" name="Group 3"/>
          <p:cNvGrpSpPr/>
          <p:nvPr/>
        </p:nvGrpSpPr>
        <p:grpSpPr>
          <a:xfrm>
            <a:off x="600512" y="1585222"/>
            <a:ext cx="7682228" cy="4678824"/>
            <a:chOff x="600512" y="1585222"/>
            <a:chExt cx="7682228" cy="4678824"/>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7354" r="16138"/>
            <a:stretch/>
          </p:blipFill>
          <p:spPr>
            <a:xfrm>
              <a:off x="614396" y="1585222"/>
              <a:ext cx="7668344" cy="4656823"/>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8" name="Title 1"/>
            <p:cNvSpPr txBox="1">
              <a:spLocks/>
            </p:cNvSpPr>
            <p:nvPr/>
          </p:nvSpPr>
          <p:spPr>
            <a:xfrm>
              <a:off x="600512" y="5810533"/>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grpSp>
        <p:nvGrpSpPr>
          <p:cNvPr id="3" name="Group 2"/>
          <p:cNvGrpSpPr/>
          <p:nvPr/>
        </p:nvGrpSpPr>
        <p:grpSpPr>
          <a:xfrm>
            <a:off x="302157" y="1619338"/>
            <a:ext cx="4322641" cy="1296144"/>
            <a:chOff x="302157" y="1619338"/>
            <a:chExt cx="4322641" cy="1296144"/>
          </a:xfrm>
        </p:grpSpPr>
        <p:sp>
          <p:nvSpPr>
            <p:cNvPr id="6" name="Title 1"/>
            <p:cNvSpPr txBox="1">
              <a:spLocks/>
            </p:cNvSpPr>
            <p:nvPr/>
          </p:nvSpPr>
          <p:spPr>
            <a:xfrm>
              <a:off x="449150" y="1772816"/>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2000" dirty="0" smtClean="0">
                  <a:solidFill>
                    <a:schemeClr val="tx1"/>
                  </a:solidFill>
                </a:rPr>
                <a:t>Κατασκευή περιπτέρου ενημέρωσης.</a:t>
              </a:r>
              <a:r>
                <a:rPr lang="el-GR" sz="1800" dirty="0" smtClean="0">
                  <a:solidFill>
                    <a:schemeClr val="tx1"/>
                  </a:solidFill>
                </a:rPr>
                <a:t> </a:t>
              </a:r>
              <a:endParaRPr lang="el-GR" sz="1800" dirty="0">
                <a:solidFill>
                  <a:schemeClr val="tx1"/>
                </a:solidFill>
              </a:endParaRPr>
            </a:p>
          </p:txBody>
        </p:sp>
        <p:sp>
          <p:nvSpPr>
            <p:cNvPr id="7" name="Oval 6"/>
            <p:cNvSpPr/>
            <p:nvPr/>
          </p:nvSpPr>
          <p:spPr>
            <a:xfrm>
              <a:off x="302157" y="1619338"/>
              <a:ext cx="4322641" cy="129614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0"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012148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0980" y="1490103"/>
            <a:ext cx="3839332"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376" r="14490"/>
          <a:stretch/>
        </p:blipFill>
        <p:spPr>
          <a:xfrm>
            <a:off x="325300" y="1490103"/>
            <a:ext cx="3042338"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00" y="4062849"/>
            <a:ext cx="301845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980" y="4060537"/>
            <a:ext cx="2993298"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4" name="Group 3"/>
          <p:cNvGrpSpPr/>
          <p:nvPr/>
        </p:nvGrpSpPr>
        <p:grpSpPr>
          <a:xfrm>
            <a:off x="5654581" y="4420016"/>
            <a:ext cx="4028656" cy="1296144"/>
            <a:chOff x="5654581" y="4420016"/>
            <a:chExt cx="4028656" cy="1296144"/>
          </a:xfrm>
        </p:grpSpPr>
        <p:sp>
          <p:nvSpPr>
            <p:cNvPr id="10" name="Oval 9"/>
            <p:cNvSpPr/>
            <p:nvPr/>
          </p:nvSpPr>
          <p:spPr>
            <a:xfrm>
              <a:off x="6301323" y="4420016"/>
              <a:ext cx="2735173" cy="1296144"/>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itle 1"/>
            <p:cNvSpPr txBox="1">
              <a:spLocks/>
            </p:cNvSpPr>
            <p:nvPr/>
          </p:nvSpPr>
          <p:spPr>
            <a:xfrm>
              <a:off x="5654581" y="4654193"/>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Ενημερωτικό </a:t>
              </a:r>
            </a:p>
            <a:p>
              <a:r>
                <a:rPr lang="el-GR" sz="1800" dirty="0" smtClean="0">
                  <a:solidFill>
                    <a:schemeClr val="tx1"/>
                  </a:solidFill>
                </a:rPr>
                <a:t>υλικό.</a:t>
              </a:r>
              <a:r>
                <a:rPr lang="el-GR" sz="2000" dirty="0" smtClean="0">
                  <a:solidFill>
                    <a:schemeClr val="tx1"/>
                  </a:solidFill>
                </a:rPr>
                <a:t> </a:t>
              </a:r>
              <a:endParaRPr lang="el-GR" sz="2000" dirty="0">
                <a:solidFill>
                  <a:schemeClr val="tx1"/>
                </a:solidFill>
              </a:endParaRPr>
            </a:p>
          </p:txBody>
        </p:sp>
      </p:grpSp>
    </p:spTree>
    <p:extLst>
      <p:ext uri="{BB962C8B-B14F-4D97-AF65-F5344CB8AC3E}">
        <p14:creationId xmlns:p14="http://schemas.microsoft.com/office/powerpoint/2010/main" val="1580805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3"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Effect transition="in" filter="fade">
                                      <p:cBhvr>
                                        <p:cTn id="3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192" y="1860337"/>
            <a:ext cx="3217995" cy="2279996"/>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grpSp>
        <p:nvGrpSpPr>
          <p:cNvPr id="4" name="Group 3"/>
          <p:cNvGrpSpPr/>
          <p:nvPr/>
        </p:nvGrpSpPr>
        <p:grpSpPr>
          <a:xfrm>
            <a:off x="61409" y="4487278"/>
            <a:ext cx="3360777" cy="2053583"/>
            <a:chOff x="61409" y="4487278"/>
            <a:chExt cx="3360777" cy="2053583"/>
          </a:xfrm>
        </p:grpSpPr>
        <p:sp>
          <p:nvSpPr>
            <p:cNvPr id="7" name="Title 1"/>
            <p:cNvSpPr txBox="1">
              <a:spLocks/>
            </p:cNvSpPr>
            <p:nvPr/>
          </p:nvSpPr>
          <p:spPr>
            <a:xfrm>
              <a:off x="61409" y="4555653"/>
              <a:ext cx="3350268" cy="191683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Διαγωνισμός </a:t>
              </a:r>
              <a:endParaRPr lang="en-US" sz="1800" dirty="0" smtClean="0">
                <a:solidFill>
                  <a:schemeClr val="tx1"/>
                </a:solidFill>
              </a:endParaRPr>
            </a:p>
            <a:p>
              <a:r>
                <a:rPr lang="el-GR" sz="1800" dirty="0">
                  <a:solidFill>
                    <a:schemeClr val="tx1"/>
                  </a:solidFill>
                </a:rPr>
                <a:t>φ</a:t>
              </a:r>
              <a:r>
                <a:rPr lang="el-GR" sz="1800" dirty="0" smtClean="0">
                  <a:solidFill>
                    <a:schemeClr val="tx1"/>
                  </a:solidFill>
                </a:rPr>
                <a:t>ωτογραφίας</a:t>
              </a:r>
              <a:r>
                <a:rPr lang="en-US" sz="1800" dirty="0" smtClean="0">
                  <a:solidFill>
                    <a:schemeClr val="tx1"/>
                  </a:solidFill>
                </a:rPr>
                <a:t> </a:t>
              </a:r>
              <a:r>
                <a:rPr lang="el-GR" sz="1800" dirty="0" smtClean="0">
                  <a:solidFill>
                    <a:schemeClr val="tx1"/>
                  </a:solidFill>
                </a:rPr>
                <a:t>και δημιουργία φωτογραφικού λευκώματος </a:t>
              </a:r>
              <a:endParaRPr lang="el-GR" sz="1800" dirty="0">
                <a:solidFill>
                  <a:schemeClr val="tx1"/>
                </a:solidFill>
              </a:endParaRPr>
            </a:p>
          </p:txBody>
        </p:sp>
        <p:sp>
          <p:nvSpPr>
            <p:cNvPr id="8" name="Oval 7"/>
            <p:cNvSpPr/>
            <p:nvPr/>
          </p:nvSpPr>
          <p:spPr>
            <a:xfrm>
              <a:off x="71919" y="4487278"/>
              <a:ext cx="3350267" cy="2053583"/>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6" name="Group 5"/>
          <p:cNvGrpSpPr/>
          <p:nvPr/>
        </p:nvGrpSpPr>
        <p:grpSpPr>
          <a:xfrm>
            <a:off x="3606565" y="2141135"/>
            <a:ext cx="5285915" cy="3668068"/>
            <a:chOff x="3606565" y="2141135"/>
            <a:chExt cx="5285915" cy="3668068"/>
          </a:xfrm>
        </p:grpSpPr>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l="2137"/>
            <a:stretch/>
          </p:blipFill>
          <p:spPr>
            <a:xfrm>
              <a:off x="3606565" y="2141135"/>
              <a:ext cx="5285915" cy="360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3606565" y="5355690"/>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514271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grpSp>
        <p:nvGrpSpPr>
          <p:cNvPr id="3" name="Group 2"/>
          <p:cNvGrpSpPr/>
          <p:nvPr/>
        </p:nvGrpSpPr>
        <p:grpSpPr>
          <a:xfrm>
            <a:off x="7267826" y="2075935"/>
            <a:ext cx="1800200" cy="2599785"/>
            <a:chOff x="7267826" y="2075935"/>
            <a:chExt cx="1800200" cy="2599785"/>
          </a:xfrm>
        </p:grpSpPr>
        <p:sp>
          <p:nvSpPr>
            <p:cNvPr id="8" name="Title 1"/>
            <p:cNvSpPr txBox="1">
              <a:spLocks/>
            </p:cNvSpPr>
            <p:nvPr/>
          </p:nvSpPr>
          <p:spPr>
            <a:xfrm>
              <a:off x="7267826" y="2470584"/>
              <a:ext cx="1800200" cy="1916832"/>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Εθελοντική μέρα καθαρισμού</a:t>
              </a:r>
              <a:endParaRPr lang="el-GR" sz="1800" dirty="0">
                <a:solidFill>
                  <a:schemeClr val="tx1"/>
                </a:solidFill>
              </a:endParaRPr>
            </a:p>
          </p:txBody>
        </p:sp>
        <p:sp>
          <p:nvSpPr>
            <p:cNvPr id="9" name="Oval 8"/>
            <p:cNvSpPr/>
            <p:nvPr/>
          </p:nvSpPr>
          <p:spPr>
            <a:xfrm>
              <a:off x="7267826" y="2075935"/>
              <a:ext cx="1800000" cy="2599785"/>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 name="Group 1"/>
          <p:cNvGrpSpPr/>
          <p:nvPr/>
        </p:nvGrpSpPr>
        <p:grpSpPr>
          <a:xfrm>
            <a:off x="368347" y="1654738"/>
            <a:ext cx="6804000" cy="4580850"/>
            <a:chOff x="368347" y="1654738"/>
            <a:chExt cx="6804000" cy="458085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47" y="1654738"/>
              <a:ext cx="6804000" cy="4536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0" name="Title 1"/>
            <p:cNvSpPr txBox="1">
              <a:spLocks/>
            </p:cNvSpPr>
            <p:nvPr/>
          </p:nvSpPr>
          <p:spPr>
            <a:xfrm>
              <a:off x="410387" y="5782075"/>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
        <p:nvSpPr>
          <p:cNvPr id="12"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21082864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674" t="1701" r="2110" b="2750"/>
          <a:stretch/>
        </p:blipFill>
        <p:spPr>
          <a:xfrm>
            <a:off x="6157131" y="1587249"/>
            <a:ext cx="2802845" cy="3924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Διαχείριση και αποκατάσταση της λίμνης </a:t>
            </a:r>
            <a:r>
              <a:rPr lang="el-GR" sz="2400" dirty="0" err="1" smtClean="0">
                <a:solidFill>
                  <a:srgbClr val="92D050"/>
                </a:solidFill>
              </a:rPr>
              <a:t>Ορόκλινης</a:t>
            </a:r>
            <a:endParaRPr lang="el-GR" sz="2000" b="0" dirty="0">
              <a:solidFill>
                <a:srgbClr val="92D050"/>
              </a:solidFill>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50787" t="4311" r="1176" b="1267"/>
          <a:stretch/>
        </p:blipFill>
        <p:spPr>
          <a:xfrm>
            <a:off x="179517" y="3173329"/>
            <a:ext cx="2833549" cy="288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grpSp>
        <p:nvGrpSpPr>
          <p:cNvPr id="4" name="Group 3"/>
          <p:cNvGrpSpPr/>
          <p:nvPr/>
        </p:nvGrpSpPr>
        <p:grpSpPr>
          <a:xfrm>
            <a:off x="2755486" y="5408867"/>
            <a:ext cx="4028656" cy="1148003"/>
            <a:chOff x="2755486" y="5408867"/>
            <a:chExt cx="4028656" cy="1148003"/>
          </a:xfrm>
        </p:grpSpPr>
        <p:sp>
          <p:nvSpPr>
            <p:cNvPr id="9" name="Title 1"/>
            <p:cNvSpPr txBox="1">
              <a:spLocks/>
            </p:cNvSpPr>
            <p:nvPr/>
          </p:nvSpPr>
          <p:spPr>
            <a:xfrm>
              <a:off x="2755486" y="5514816"/>
              <a:ext cx="4028656" cy="936104"/>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800" dirty="0" smtClean="0">
                  <a:solidFill>
                    <a:schemeClr val="tx1"/>
                  </a:solidFill>
                </a:rPr>
                <a:t>Εκπαιδευτικό πακέτο.</a:t>
              </a:r>
              <a:r>
                <a:rPr lang="el-GR" sz="2000" dirty="0" smtClean="0">
                  <a:solidFill>
                    <a:schemeClr val="tx1"/>
                  </a:solidFill>
                </a:rPr>
                <a:t> </a:t>
              </a:r>
              <a:endParaRPr lang="el-GR" sz="2000" dirty="0">
                <a:solidFill>
                  <a:schemeClr val="tx1"/>
                </a:solidFill>
              </a:endParaRPr>
            </a:p>
          </p:txBody>
        </p:sp>
        <p:sp>
          <p:nvSpPr>
            <p:cNvPr id="10" name="Oval 9"/>
            <p:cNvSpPr/>
            <p:nvPr/>
          </p:nvSpPr>
          <p:spPr>
            <a:xfrm>
              <a:off x="3116658" y="5408867"/>
              <a:ext cx="3306313" cy="1148003"/>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grpSp>
        <p:nvGrpSpPr>
          <p:cNvPr id="2" name="Group 1"/>
          <p:cNvGrpSpPr/>
          <p:nvPr/>
        </p:nvGrpSpPr>
        <p:grpSpPr>
          <a:xfrm>
            <a:off x="1560662" y="1621711"/>
            <a:ext cx="4140754" cy="2825747"/>
            <a:chOff x="1560662" y="1621711"/>
            <a:chExt cx="4140754" cy="2825747"/>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3582" t="25486" r="25469" b="23600"/>
            <a:stretch/>
          </p:blipFill>
          <p:spPr>
            <a:xfrm>
              <a:off x="2755486" y="1967279"/>
              <a:ext cx="1080000" cy="1080001"/>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pic>
          <p:nvPicPr>
            <p:cNvPr id="3" name="Picture 2"/>
            <p:cNvPicPr>
              <a:picLocks/>
            </p:cNvPicPr>
            <p:nvPr/>
          </p:nvPicPr>
          <p:blipFill rotWithShape="1">
            <a:blip r:embed="rId6" cstate="print">
              <a:extLst>
                <a:ext uri="{28A0092B-C50C-407E-A947-70E740481C1C}">
                  <a14:useLocalDpi xmlns:a14="http://schemas.microsoft.com/office/drawing/2010/main" val="0"/>
                </a:ext>
              </a:extLst>
            </a:blip>
            <a:srcRect l="24213" t="24737" r="24860" b="24336"/>
            <a:stretch/>
          </p:blipFill>
          <p:spPr>
            <a:xfrm>
              <a:off x="4513464" y="1763499"/>
              <a:ext cx="1080000" cy="108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pic>
          <p:nvPicPr>
            <p:cNvPr id="7" name="Picture 6"/>
            <p:cNvPicPr>
              <a:picLocks/>
            </p:cNvPicPr>
            <p:nvPr/>
          </p:nvPicPr>
          <p:blipFill rotWithShape="1">
            <a:blip r:embed="rId7" cstate="print">
              <a:extLst>
                <a:ext uri="{28A0092B-C50C-407E-A947-70E740481C1C}">
                  <a14:useLocalDpi xmlns:a14="http://schemas.microsoft.com/office/drawing/2010/main" val="0"/>
                </a:ext>
              </a:extLst>
            </a:blip>
            <a:srcRect l="24531" t="25891" r="24522" b="23195"/>
            <a:stretch/>
          </p:blipFill>
          <p:spPr>
            <a:xfrm>
              <a:off x="3649368" y="2723630"/>
              <a:ext cx="1080000" cy="108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pic>
          <p:nvPicPr>
            <p:cNvPr id="8" name="Picture 7"/>
            <p:cNvPicPr>
              <a:picLocks/>
            </p:cNvPicPr>
            <p:nvPr/>
          </p:nvPicPr>
          <p:blipFill rotWithShape="1">
            <a:blip r:embed="rId8" cstate="print">
              <a:extLst>
                <a:ext uri="{28A0092B-C50C-407E-A947-70E740481C1C}">
                  <a14:useLocalDpi xmlns:a14="http://schemas.microsoft.com/office/drawing/2010/main" val="0"/>
                </a:ext>
              </a:extLst>
            </a:blip>
            <a:srcRect l="24871" t="25116" r="24180" b="23937"/>
            <a:stretch/>
          </p:blipFill>
          <p:spPr>
            <a:xfrm>
              <a:off x="4621416" y="3367458"/>
              <a:ext cx="1080000" cy="108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23441" t="25324" r="25639" b="23752"/>
            <a:stretch/>
          </p:blipFill>
          <p:spPr>
            <a:xfrm>
              <a:off x="1560662" y="1621711"/>
              <a:ext cx="1080000" cy="1079999"/>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grpSp>
      <p:sp>
        <p:nvSpPr>
          <p:cNvPr id="16"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4041100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a:solidFill>
                  <a:srgbClr val="92D050"/>
                </a:solidFill>
              </a:rPr>
              <a:t>Ποικιλία στα οικοσυστήματα</a:t>
            </a:r>
          </a:p>
        </p:txBody>
      </p:sp>
      <p:grpSp>
        <p:nvGrpSpPr>
          <p:cNvPr id="4" name="Group 3"/>
          <p:cNvGrpSpPr/>
          <p:nvPr/>
        </p:nvGrpSpPr>
        <p:grpSpPr>
          <a:xfrm>
            <a:off x="244832" y="4109614"/>
            <a:ext cx="3908222" cy="2446002"/>
            <a:chOff x="244832" y="4109614"/>
            <a:chExt cx="3908222" cy="2446002"/>
          </a:xfrm>
        </p:grpSpPr>
        <p:pic>
          <p:nvPicPr>
            <p:cNvPr id="10" name="Picture 2" descr="Sand dunes ap"/>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054" y="4109614"/>
              <a:ext cx="3600000" cy="24012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19" name="Title 1"/>
            <p:cNvSpPr txBox="1">
              <a:spLocks/>
            </p:cNvSpPr>
            <p:nvPr/>
          </p:nvSpPr>
          <p:spPr>
            <a:xfrm>
              <a:off x="244832" y="6024739"/>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Κ. Καδής</a:t>
              </a:r>
            </a:p>
          </p:txBody>
        </p:sp>
        <p:sp>
          <p:nvSpPr>
            <p:cNvPr id="22" name="Rectangle 21"/>
            <p:cNvSpPr/>
            <p:nvPr/>
          </p:nvSpPr>
          <p:spPr>
            <a:xfrm>
              <a:off x="606188" y="4184531"/>
              <a:ext cx="2125903" cy="461665"/>
            </a:xfrm>
            <a:prstGeom prst="rect">
              <a:avLst/>
            </a:prstGeom>
          </p:spPr>
          <p:txBody>
            <a:bodyPr wrap="none">
              <a:spAutoFit/>
            </a:bodyPr>
            <a:lstStyle/>
            <a:p>
              <a:r>
                <a:rPr lang="el-GR" sz="1200" b="1" dirty="0" err="1" smtClean="0">
                  <a:latin typeface="Century Gothic" panose="020B0502020202020204" pitchFamily="34" charset="0"/>
                  <a:cs typeface="Arial" panose="020B0604020202020204" pitchFamily="34" charset="0"/>
                </a:rPr>
                <a:t>Αμμοθινικό</a:t>
              </a:r>
              <a:r>
                <a:rPr lang="el-GR" sz="1200" b="1" dirty="0" smtClean="0">
                  <a:latin typeface="Century Gothic" panose="020B0502020202020204" pitchFamily="34" charset="0"/>
                  <a:cs typeface="Arial" panose="020B0604020202020204" pitchFamily="34" charset="0"/>
                </a:rPr>
                <a:t> οικοσύστημα</a:t>
              </a:r>
              <a:endParaRPr lang="el-GR" sz="1200" b="1" dirty="0"/>
            </a:p>
            <a:p>
              <a:endParaRPr lang="el-GR" sz="1200" dirty="0"/>
            </a:p>
          </p:txBody>
        </p:sp>
      </p:grpSp>
      <p:grpSp>
        <p:nvGrpSpPr>
          <p:cNvPr id="2" name="Group 1"/>
          <p:cNvGrpSpPr/>
          <p:nvPr/>
        </p:nvGrpSpPr>
        <p:grpSpPr>
          <a:xfrm>
            <a:off x="459220" y="1485384"/>
            <a:ext cx="3693834" cy="2471775"/>
            <a:chOff x="459220" y="1485384"/>
            <a:chExt cx="3693834" cy="2471775"/>
          </a:xfrm>
        </p:grpSpPr>
        <p:pic>
          <p:nvPicPr>
            <p:cNvPr id="8" name="Picture 3"/>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553054" y="1485384"/>
              <a:ext cx="3600000" cy="240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14" name="Title 1"/>
            <p:cNvSpPr txBox="1">
              <a:spLocks/>
            </p:cNvSpPr>
            <p:nvPr/>
          </p:nvSpPr>
          <p:spPr>
            <a:xfrm>
              <a:off x="459220" y="3426282"/>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Μ. Αποστολίδου</a:t>
              </a:r>
            </a:p>
          </p:txBody>
        </p:sp>
        <p:sp>
          <p:nvSpPr>
            <p:cNvPr id="23" name="Rectangle 22"/>
            <p:cNvSpPr/>
            <p:nvPr/>
          </p:nvSpPr>
          <p:spPr>
            <a:xfrm>
              <a:off x="615012" y="1546254"/>
              <a:ext cx="2021707" cy="461665"/>
            </a:xfrm>
            <a:prstGeom prst="rect">
              <a:avLst/>
            </a:prstGeom>
          </p:spPr>
          <p:txBody>
            <a:bodyPr wrap="none">
              <a:spAutoFit/>
            </a:bodyPr>
            <a:lstStyle/>
            <a:p>
              <a:r>
                <a:rPr lang="el-GR" sz="1200" b="1" dirty="0" err="1" smtClean="0">
                  <a:latin typeface="Century Gothic" panose="020B0502020202020204" pitchFamily="34" charset="0"/>
                  <a:cs typeface="Arial" panose="020B0604020202020204" pitchFamily="34" charset="0"/>
                </a:rPr>
                <a:t>Αλοφυτικό</a:t>
              </a:r>
              <a:r>
                <a:rPr lang="el-GR" sz="1200" b="1" dirty="0" smtClean="0">
                  <a:latin typeface="Century Gothic" panose="020B0502020202020204" pitchFamily="34" charset="0"/>
                  <a:cs typeface="Arial" panose="020B0604020202020204" pitchFamily="34" charset="0"/>
                </a:rPr>
                <a:t> οικοσύστημα</a:t>
              </a:r>
              <a:endParaRPr lang="el-GR" sz="1200" b="1" dirty="0"/>
            </a:p>
            <a:p>
              <a:endParaRPr lang="el-GR" sz="1200" dirty="0"/>
            </a:p>
          </p:txBody>
        </p:sp>
      </p:grpSp>
      <p:grpSp>
        <p:nvGrpSpPr>
          <p:cNvPr id="3" name="Group 2"/>
          <p:cNvGrpSpPr/>
          <p:nvPr/>
        </p:nvGrpSpPr>
        <p:grpSpPr>
          <a:xfrm>
            <a:off x="4086816" y="1484784"/>
            <a:ext cx="3912472" cy="2472374"/>
            <a:chOff x="4086816" y="1484784"/>
            <a:chExt cx="3912472" cy="2472374"/>
          </a:xfrm>
        </p:grpSpPr>
        <p:pic>
          <p:nvPicPr>
            <p:cNvPr id="9" name="Picture 3" descr="Semi_Arid_Kosi_b158"/>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99288" y="1484784"/>
              <a:ext cx="3600000" cy="24012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15" name="Title 1"/>
            <p:cNvSpPr txBox="1">
              <a:spLocks/>
            </p:cNvSpPr>
            <p:nvPr/>
          </p:nvSpPr>
          <p:spPr>
            <a:xfrm>
              <a:off x="4086816" y="3426281"/>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Κ. Καδής</a:t>
              </a:r>
            </a:p>
          </p:txBody>
        </p:sp>
        <p:sp>
          <p:nvSpPr>
            <p:cNvPr id="24" name="Rectangle 23"/>
            <p:cNvSpPr/>
            <p:nvPr/>
          </p:nvSpPr>
          <p:spPr>
            <a:xfrm>
              <a:off x="4486480" y="1556414"/>
              <a:ext cx="2157963" cy="461665"/>
            </a:xfrm>
            <a:prstGeom prst="rect">
              <a:avLst/>
            </a:prstGeom>
          </p:spPr>
          <p:txBody>
            <a:bodyPr wrap="none">
              <a:spAutoFit/>
            </a:bodyPr>
            <a:lstStyle/>
            <a:p>
              <a:r>
                <a:rPr lang="el-GR" sz="1200" b="1" dirty="0" err="1" smtClean="0">
                  <a:latin typeface="Century Gothic" panose="020B0502020202020204" pitchFamily="34" charset="0"/>
                  <a:cs typeface="Arial" panose="020B0604020202020204" pitchFamily="34" charset="0"/>
                </a:rPr>
                <a:t>Ξηροφυτικό</a:t>
              </a:r>
              <a:r>
                <a:rPr lang="el-GR" sz="1200" b="1" dirty="0" smtClean="0">
                  <a:latin typeface="Century Gothic" panose="020B0502020202020204" pitchFamily="34" charset="0"/>
                  <a:cs typeface="Arial" panose="020B0604020202020204" pitchFamily="34" charset="0"/>
                </a:rPr>
                <a:t> </a:t>
              </a:r>
              <a:r>
                <a:rPr lang="el-GR" sz="1200" b="1" dirty="0" err="1" smtClean="0">
                  <a:latin typeface="Century Gothic" panose="020B0502020202020204" pitchFamily="34" charset="0"/>
                  <a:cs typeface="Arial" panose="020B0604020202020204" pitchFamily="34" charset="0"/>
                </a:rPr>
                <a:t>οικοσυστήμα</a:t>
              </a:r>
              <a:endParaRPr lang="el-GR" sz="1200" b="1" dirty="0"/>
            </a:p>
            <a:p>
              <a:endParaRPr lang="el-GR" sz="1200" dirty="0"/>
            </a:p>
          </p:txBody>
        </p:sp>
      </p:grpSp>
      <p:grpSp>
        <p:nvGrpSpPr>
          <p:cNvPr id="5" name="Group 4"/>
          <p:cNvGrpSpPr/>
          <p:nvPr/>
        </p:nvGrpSpPr>
        <p:grpSpPr>
          <a:xfrm>
            <a:off x="4107135" y="4109614"/>
            <a:ext cx="3892153" cy="2446001"/>
            <a:chOff x="4107135" y="4109614"/>
            <a:chExt cx="3892153" cy="2446001"/>
          </a:xfrm>
        </p:grpSpPr>
        <p:pic>
          <p:nvPicPr>
            <p:cNvPr id="11" name="Picture 2" descr="DSC_6613-AGIOS AMVROSIOS-KORMAKITIS"/>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99288" y="4109614"/>
              <a:ext cx="3600000" cy="24012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a:extLst/>
          </p:spPr>
        </p:pic>
        <p:sp>
          <p:nvSpPr>
            <p:cNvPr id="18" name="Title 1"/>
            <p:cNvSpPr txBox="1">
              <a:spLocks/>
            </p:cNvSpPr>
            <p:nvPr/>
          </p:nvSpPr>
          <p:spPr>
            <a:xfrm>
              <a:off x="4107135" y="6024738"/>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Κ. Καδής</a:t>
              </a:r>
            </a:p>
          </p:txBody>
        </p:sp>
        <p:sp>
          <p:nvSpPr>
            <p:cNvPr id="25" name="Rectangle 24"/>
            <p:cNvSpPr/>
            <p:nvPr/>
          </p:nvSpPr>
          <p:spPr>
            <a:xfrm>
              <a:off x="4486480" y="4184530"/>
              <a:ext cx="603050" cy="461665"/>
            </a:xfrm>
            <a:prstGeom prst="rect">
              <a:avLst/>
            </a:prstGeom>
          </p:spPr>
          <p:txBody>
            <a:bodyPr wrap="none">
              <a:spAutoFit/>
            </a:bodyPr>
            <a:lstStyle/>
            <a:p>
              <a:r>
                <a:rPr lang="el-GR" sz="1200" b="1" dirty="0" smtClean="0">
                  <a:latin typeface="Century Gothic" panose="020B0502020202020204" pitchFamily="34" charset="0"/>
                  <a:cs typeface="Arial" panose="020B0604020202020204" pitchFamily="34" charset="0"/>
                </a:rPr>
                <a:t>Δάση</a:t>
              </a:r>
              <a:endParaRPr lang="el-GR" sz="1200" b="1" dirty="0"/>
            </a:p>
            <a:p>
              <a:endParaRPr lang="el-GR" sz="1200" dirty="0"/>
            </a:p>
          </p:txBody>
        </p:sp>
      </p:grpSp>
      <p:sp>
        <p:nvSpPr>
          <p:cNvPr id="21"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ΒΙΟΠΟΙΚΙΛΟΤΗΤΑ</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781684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4192" y="831633"/>
            <a:ext cx="8688288"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Οφέλη από το έργο </a:t>
            </a:r>
            <a:r>
              <a:rPr lang="en-US" sz="2400" dirty="0" smtClean="0">
                <a:solidFill>
                  <a:srgbClr val="92D050"/>
                </a:solidFill>
              </a:rPr>
              <a:t>LIFE OROKLINI</a:t>
            </a:r>
            <a:endParaRPr lang="el-GR" sz="2000" b="0" dirty="0">
              <a:solidFill>
                <a:srgbClr val="92D050"/>
              </a:solidFill>
            </a:endParaRPr>
          </a:p>
        </p:txBody>
      </p:sp>
      <p:sp>
        <p:nvSpPr>
          <p:cNvPr id="15" name="Title 1"/>
          <p:cNvSpPr txBox="1">
            <a:spLocks/>
          </p:cNvSpPr>
          <p:nvPr/>
        </p:nvSpPr>
        <p:spPr>
          <a:xfrm>
            <a:off x="-252536" y="476672"/>
            <a:ext cx="7848872" cy="78068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3200" dirty="0" smtClean="0"/>
              <a:t>    </a:t>
            </a:r>
            <a:r>
              <a:rPr lang="en-US"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LIFE OROKLINI</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30" name="Group 29"/>
          <p:cNvGrpSpPr/>
          <p:nvPr/>
        </p:nvGrpSpPr>
        <p:grpSpPr>
          <a:xfrm>
            <a:off x="271840" y="1572879"/>
            <a:ext cx="3894418" cy="2399176"/>
            <a:chOff x="861127" y="1185588"/>
            <a:chExt cx="3894418" cy="2399176"/>
          </a:xfrm>
        </p:grpSpPr>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917945" y="1185588"/>
              <a:ext cx="3837600" cy="234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sp>
          <p:nvSpPr>
            <p:cNvPr id="13" name="Title 1"/>
            <p:cNvSpPr txBox="1">
              <a:spLocks/>
            </p:cNvSpPr>
            <p:nvPr/>
          </p:nvSpPr>
          <p:spPr>
            <a:xfrm>
              <a:off x="861127" y="3131251"/>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 </a:t>
              </a:r>
              <a:r>
                <a:rPr lang="en-US" sz="1000" dirty="0" smtClean="0">
                  <a:solidFill>
                    <a:schemeClr val="bg1"/>
                  </a:solidFill>
                </a:rPr>
                <a:t>Birdlife Cyprus</a:t>
              </a:r>
              <a:endParaRPr lang="el-GR" sz="1000" dirty="0" smtClean="0">
                <a:solidFill>
                  <a:schemeClr val="bg1"/>
                </a:solidFill>
              </a:endParaRPr>
            </a:p>
          </p:txBody>
        </p:sp>
      </p:grpSp>
      <p:grpSp>
        <p:nvGrpSpPr>
          <p:cNvPr id="4" name="Group 3"/>
          <p:cNvGrpSpPr/>
          <p:nvPr/>
        </p:nvGrpSpPr>
        <p:grpSpPr>
          <a:xfrm>
            <a:off x="300300" y="4026050"/>
            <a:ext cx="3837600" cy="2375598"/>
            <a:chOff x="4021614" y="3988834"/>
            <a:chExt cx="3837600" cy="2375598"/>
          </a:xfrm>
        </p:grpSpPr>
        <p:pic>
          <p:nvPicPr>
            <p:cNvPr id="11" name="Picture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021614" y="3988834"/>
              <a:ext cx="3837600" cy="23400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14" name="Title 1"/>
            <p:cNvSpPr txBox="1">
              <a:spLocks/>
            </p:cNvSpPr>
            <p:nvPr/>
          </p:nvSpPr>
          <p:spPr>
            <a:xfrm>
              <a:off x="4043954" y="5910919"/>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3" name="Group 2"/>
          <p:cNvGrpSpPr/>
          <p:nvPr/>
        </p:nvGrpSpPr>
        <p:grpSpPr>
          <a:xfrm>
            <a:off x="4270278" y="1603638"/>
            <a:ext cx="3837600" cy="2363850"/>
            <a:chOff x="4459384" y="1533439"/>
            <a:chExt cx="3837600" cy="2363850"/>
          </a:xfrm>
        </p:grpSpPr>
        <p:pic>
          <p:nvPicPr>
            <p:cNvPr id="9" name="Picture 8"/>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459384" y="1533439"/>
              <a:ext cx="3837600" cy="2340000"/>
            </a:xfrm>
            <a:prstGeom prst="rect">
              <a:avLst/>
            </a:prstGeom>
            <a:solidFill>
              <a:schemeClr val="tx2">
                <a:lumMod val="60000"/>
                <a:lumOff val="40000"/>
              </a:schemeClr>
            </a:solidFill>
            <a:ln>
              <a:noFill/>
            </a:ln>
            <a:effectLst/>
            <a:scene3d>
              <a:camera prst="orthographicFront"/>
              <a:lightRig rig="threePt" dir="t">
                <a:rot lat="0" lon="0" rev="1800000"/>
              </a:lightRig>
            </a:scene3d>
            <a:sp3d extrusionH="165100">
              <a:bevelT w="127000" h="101600" prst="riblet"/>
              <a:bevelB w="31750" h="127000"/>
            </a:sp3d>
          </p:spPr>
        </p:pic>
        <p:sp>
          <p:nvSpPr>
            <p:cNvPr id="16" name="Title 1"/>
            <p:cNvSpPr txBox="1">
              <a:spLocks/>
            </p:cNvSpPr>
            <p:nvPr/>
          </p:nvSpPr>
          <p:spPr>
            <a:xfrm>
              <a:off x="4466275" y="3443776"/>
              <a:ext cx="1384223" cy="45351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grpSp>
        <p:nvGrpSpPr>
          <p:cNvPr id="18" name="Group 17"/>
          <p:cNvGrpSpPr/>
          <p:nvPr/>
        </p:nvGrpSpPr>
        <p:grpSpPr>
          <a:xfrm>
            <a:off x="4165146" y="4037413"/>
            <a:ext cx="3942732" cy="2369878"/>
            <a:chOff x="118329" y="4145429"/>
            <a:chExt cx="3965293" cy="2631447"/>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062" y="4145429"/>
              <a:ext cx="3859560" cy="257304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0" name="Title 1"/>
            <p:cNvSpPr txBox="1">
              <a:spLocks/>
            </p:cNvSpPr>
            <p:nvPr/>
          </p:nvSpPr>
          <p:spPr>
            <a:xfrm>
              <a:off x="118329" y="6245999"/>
              <a:ext cx="1620355" cy="53087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r>
                <a:rPr lang="el-GR" sz="1000" dirty="0" smtClean="0">
                  <a:solidFill>
                    <a:schemeClr val="bg1"/>
                  </a:solidFill>
                </a:rPr>
                <a:t>©</a:t>
              </a:r>
              <a:r>
                <a:rPr lang="el-GR" sz="1000" dirty="0" smtClean="0"/>
                <a:t> </a:t>
              </a:r>
              <a:r>
                <a:rPr lang="el-GR" sz="1000" dirty="0" smtClean="0">
                  <a:solidFill>
                    <a:schemeClr val="bg1"/>
                  </a:solidFill>
                </a:rPr>
                <a:t>Μ. Αποστολίδου</a:t>
              </a:r>
            </a:p>
          </p:txBody>
        </p:sp>
      </p:grpSp>
    </p:spTree>
    <p:extLst>
      <p:ext uri="{BB962C8B-B14F-4D97-AF65-F5344CB8AC3E}">
        <p14:creationId xmlns:p14="http://schemas.microsoft.com/office/powerpoint/2010/main" val="590845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2186862" y="1389247"/>
            <a:ext cx="4770276"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l-GR" sz="2400" b="1" dirty="0">
                <a:solidFill>
                  <a:srgbClr val="92D050"/>
                </a:solidFill>
                <a:ea typeface="+mj-ea"/>
                <a:cs typeface="+mj-cs"/>
              </a:rPr>
              <a:t>Φορείς υλοποίησης </a:t>
            </a:r>
            <a:r>
              <a:rPr lang="el-GR" sz="2400" b="1" dirty="0" smtClean="0">
                <a:solidFill>
                  <a:srgbClr val="92D050"/>
                </a:solidFill>
                <a:ea typeface="+mj-ea"/>
                <a:cs typeface="+mj-cs"/>
              </a:rPr>
              <a:t>έργου</a:t>
            </a:r>
            <a:endParaRPr lang="en-GB" sz="2400" b="1" dirty="0">
              <a:solidFill>
                <a:srgbClr val="92D050"/>
              </a:solidFill>
              <a:ea typeface="+mj-ea"/>
              <a:cs typeface="+mj-cs"/>
            </a:endParaRPr>
          </a:p>
        </p:txBody>
      </p:sp>
      <p:sp>
        <p:nvSpPr>
          <p:cNvPr id="10" name="Subtitle 2"/>
          <p:cNvSpPr txBox="1">
            <a:spLocks/>
          </p:cNvSpPr>
          <p:nvPr/>
        </p:nvSpPr>
        <p:spPr>
          <a:xfrm>
            <a:off x="179512" y="6143584"/>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b="1" dirty="0" smtClean="0">
                <a:solidFill>
                  <a:schemeClr val="bg2">
                    <a:lumMod val="25000"/>
                  </a:schemeClr>
                </a:solidFill>
              </a:rPr>
              <a:t>Περισσότερες πληροφορίες για το έργο στην ιστοσελίδα: </a:t>
            </a:r>
            <a:r>
              <a:rPr lang="el-GR" sz="1200" u="sng" dirty="0" smtClean="0">
                <a:hlinkClick r:id="rId3"/>
              </a:rPr>
              <a:t>www.orokliniproject.org</a:t>
            </a:r>
            <a:r>
              <a:rPr lang="el-GR" sz="1200" u="sng" dirty="0" smtClean="0"/>
              <a:t> </a:t>
            </a:r>
            <a:endParaRPr lang="en-GB" sz="1200" dirty="0">
              <a:solidFill>
                <a:schemeClr val="bg2">
                  <a:lumMod val="25000"/>
                </a:schemeClr>
              </a:solidFill>
            </a:endParaRPr>
          </a:p>
        </p:txBody>
      </p:sp>
      <p:grpSp>
        <p:nvGrpSpPr>
          <p:cNvPr id="28" name="Group 27"/>
          <p:cNvGrpSpPr/>
          <p:nvPr/>
        </p:nvGrpSpPr>
        <p:grpSpPr>
          <a:xfrm>
            <a:off x="228834" y="1912613"/>
            <a:ext cx="8686333" cy="700125"/>
            <a:chOff x="319520" y="1724576"/>
            <a:chExt cx="8686333" cy="700125"/>
          </a:xfrm>
        </p:grpSpPr>
        <p:sp>
          <p:nvSpPr>
            <p:cNvPr id="20" name="Rectangle 19"/>
            <p:cNvSpPr/>
            <p:nvPr/>
          </p:nvSpPr>
          <p:spPr>
            <a:xfrm>
              <a:off x="319520" y="1724576"/>
              <a:ext cx="8593781" cy="700125"/>
            </a:xfrm>
            <a:prstGeom prst="rect">
              <a:avLst/>
            </a:prstGeom>
            <a:solidFill>
              <a:schemeClr val="bg1"/>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2" name="Group 1"/>
            <p:cNvGrpSpPr/>
            <p:nvPr/>
          </p:nvGrpSpPr>
          <p:grpSpPr>
            <a:xfrm>
              <a:off x="564404" y="1741815"/>
              <a:ext cx="8441449" cy="612000"/>
              <a:chOff x="564404" y="1741815"/>
              <a:chExt cx="8441449" cy="6120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404" y="1741815"/>
                <a:ext cx="569890" cy="612000"/>
              </a:xfrm>
              <a:prstGeom prst="rect">
                <a:avLst/>
              </a:prstGeom>
            </p:spPr>
          </p:pic>
          <p:sp>
            <p:nvSpPr>
              <p:cNvPr id="11" name="Subtitle 2"/>
              <p:cNvSpPr txBox="1">
                <a:spLocks/>
              </p:cNvSpPr>
              <p:nvPr/>
            </p:nvSpPr>
            <p:spPr>
              <a:xfrm>
                <a:off x="1451234" y="1902668"/>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dirty="0" smtClean="0">
                    <a:solidFill>
                      <a:schemeClr val="bg2">
                        <a:lumMod val="25000"/>
                      </a:schemeClr>
                    </a:solidFill>
                  </a:rPr>
                  <a:t>Υπηρεσίας Θήρας και Πανίδας: </a:t>
                </a:r>
                <a:r>
                  <a:rPr lang="en-US" sz="1200" dirty="0" smtClean="0">
                    <a:hlinkClick r:id="rId5"/>
                  </a:rPr>
                  <a:t>http://www.moi.gov.cy/moi/wildlife/wildlife_new.nsf</a:t>
                </a:r>
                <a:r>
                  <a:rPr lang="en-US" sz="1200" dirty="0" smtClean="0"/>
                  <a:t> </a:t>
                </a:r>
                <a:endParaRPr lang="el-GR" sz="1200" dirty="0"/>
              </a:p>
              <a:p>
                <a:pPr algn="l"/>
                <a:endParaRPr lang="en-GB" sz="1200" dirty="0">
                  <a:solidFill>
                    <a:schemeClr val="bg2">
                      <a:lumMod val="25000"/>
                    </a:schemeClr>
                  </a:solidFill>
                </a:endParaRPr>
              </a:p>
            </p:txBody>
          </p:sp>
        </p:grpSp>
      </p:grpSp>
      <p:grpSp>
        <p:nvGrpSpPr>
          <p:cNvPr id="29" name="Group 28"/>
          <p:cNvGrpSpPr/>
          <p:nvPr/>
        </p:nvGrpSpPr>
        <p:grpSpPr>
          <a:xfrm>
            <a:off x="232965" y="2659140"/>
            <a:ext cx="8678070" cy="700125"/>
            <a:chOff x="327783" y="2516957"/>
            <a:chExt cx="8678070" cy="700125"/>
          </a:xfrm>
        </p:grpSpPr>
        <p:sp>
          <p:nvSpPr>
            <p:cNvPr id="24" name="Rectangle 23"/>
            <p:cNvSpPr/>
            <p:nvPr/>
          </p:nvSpPr>
          <p:spPr>
            <a:xfrm>
              <a:off x="327783" y="2516957"/>
              <a:ext cx="8593781" cy="700125"/>
            </a:xfrm>
            <a:prstGeom prst="rect">
              <a:avLst/>
            </a:prstGeom>
            <a:solidFill>
              <a:schemeClr val="bg1"/>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 name="Group 2"/>
            <p:cNvGrpSpPr/>
            <p:nvPr/>
          </p:nvGrpSpPr>
          <p:grpSpPr>
            <a:xfrm>
              <a:off x="566166" y="2577856"/>
              <a:ext cx="8439687" cy="576000"/>
              <a:chOff x="566166" y="2451736"/>
              <a:chExt cx="8439687" cy="57600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166" y="2451736"/>
                <a:ext cx="788284" cy="576000"/>
              </a:xfrm>
              <a:prstGeom prst="rect">
                <a:avLst/>
              </a:prstGeom>
            </p:spPr>
          </p:pic>
          <p:sp>
            <p:nvSpPr>
              <p:cNvPr id="12" name="Subtitle 2"/>
              <p:cNvSpPr txBox="1">
                <a:spLocks/>
              </p:cNvSpPr>
              <p:nvPr/>
            </p:nvSpPr>
            <p:spPr>
              <a:xfrm>
                <a:off x="1451234" y="2554372"/>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dirty="0" err="1" smtClean="0">
                    <a:solidFill>
                      <a:schemeClr val="bg2">
                        <a:lumMod val="25000"/>
                      </a:schemeClr>
                    </a:solidFill>
                  </a:rPr>
                  <a:t>Πτηνολογικός</a:t>
                </a:r>
                <a:r>
                  <a:rPr lang="el-GR" sz="1200" dirty="0" smtClean="0">
                    <a:solidFill>
                      <a:schemeClr val="bg2">
                        <a:lumMod val="25000"/>
                      </a:schemeClr>
                    </a:solidFill>
                  </a:rPr>
                  <a:t> Σύνδεσμος Κύπρου: </a:t>
                </a:r>
                <a:r>
                  <a:rPr lang="en-GB" sz="1200" u="sng" dirty="0">
                    <a:hlinkClick r:id="rId7"/>
                  </a:rPr>
                  <a:t>www</a:t>
                </a:r>
                <a:r>
                  <a:rPr lang="el-GR" sz="1200" u="sng" dirty="0">
                    <a:hlinkClick r:id="rId7"/>
                  </a:rPr>
                  <a:t>.</a:t>
                </a:r>
                <a:r>
                  <a:rPr lang="en-GB" sz="1200" u="sng" dirty="0" err="1">
                    <a:hlinkClick r:id="rId7"/>
                  </a:rPr>
                  <a:t>birdlifecyprus</a:t>
                </a:r>
                <a:r>
                  <a:rPr lang="el-GR" sz="1200" u="sng" dirty="0">
                    <a:hlinkClick r:id="rId7"/>
                  </a:rPr>
                  <a:t>.</a:t>
                </a:r>
                <a:r>
                  <a:rPr lang="en-GB" sz="1200" u="sng" dirty="0" smtClean="0">
                    <a:hlinkClick r:id="rId7"/>
                  </a:rPr>
                  <a:t>org</a:t>
                </a:r>
                <a:r>
                  <a:rPr lang="el-GR" sz="1200" u="sng" dirty="0" smtClean="0"/>
                  <a:t> </a:t>
                </a:r>
                <a:endParaRPr lang="en-GB" sz="1200" dirty="0">
                  <a:solidFill>
                    <a:schemeClr val="bg2">
                      <a:lumMod val="25000"/>
                    </a:schemeClr>
                  </a:solidFill>
                </a:endParaRPr>
              </a:p>
            </p:txBody>
          </p:sp>
        </p:grpSp>
      </p:grpSp>
      <p:grpSp>
        <p:nvGrpSpPr>
          <p:cNvPr id="30" name="Group 29"/>
          <p:cNvGrpSpPr/>
          <p:nvPr/>
        </p:nvGrpSpPr>
        <p:grpSpPr>
          <a:xfrm>
            <a:off x="232965" y="3421813"/>
            <a:ext cx="8678070" cy="700125"/>
            <a:chOff x="327783" y="3279630"/>
            <a:chExt cx="8678070" cy="700125"/>
          </a:xfrm>
        </p:grpSpPr>
        <p:sp>
          <p:nvSpPr>
            <p:cNvPr id="25" name="Rectangle 24"/>
            <p:cNvSpPr/>
            <p:nvPr/>
          </p:nvSpPr>
          <p:spPr>
            <a:xfrm>
              <a:off x="327783" y="3279630"/>
              <a:ext cx="8593781" cy="700125"/>
            </a:xfrm>
            <a:prstGeom prst="rect">
              <a:avLst/>
            </a:prstGeom>
            <a:solidFill>
              <a:schemeClr val="bg1"/>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t="14146" b="13119"/>
            <a:stretch/>
          </p:blipFill>
          <p:spPr>
            <a:xfrm>
              <a:off x="490354" y="3316351"/>
              <a:ext cx="802774" cy="576065"/>
            </a:xfrm>
            <a:prstGeom prst="rect">
              <a:avLst/>
            </a:prstGeom>
          </p:spPr>
        </p:pic>
        <p:sp>
          <p:nvSpPr>
            <p:cNvPr id="13" name="Subtitle 2"/>
            <p:cNvSpPr txBox="1">
              <a:spLocks/>
            </p:cNvSpPr>
            <p:nvPr/>
          </p:nvSpPr>
          <p:spPr>
            <a:xfrm>
              <a:off x="1451234" y="3485731"/>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dirty="0" smtClean="0">
                  <a:solidFill>
                    <a:schemeClr val="bg2">
                      <a:lumMod val="25000"/>
                    </a:schemeClr>
                  </a:solidFill>
                </a:rPr>
                <a:t>Τμήμα Περιβάλλοντος: </a:t>
              </a:r>
              <a:r>
                <a:rPr lang="el-GR" sz="1200" u="sng" dirty="0" smtClean="0">
                  <a:hlinkClick r:id="rId9"/>
                </a:rPr>
                <a:t>www.moa.gov.cy/moa/environment/environment.nsf</a:t>
              </a:r>
              <a:r>
                <a:rPr lang="en-US" sz="1200" u="sng" dirty="0" smtClean="0"/>
                <a:t> </a:t>
              </a:r>
              <a:endParaRPr lang="el-GR" sz="1200" dirty="0"/>
            </a:p>
            <a:p>
              <a:pPr algn="l"/>
              <a:endParaRPr lang="en-GB" sz="1200" dirty="0">
                <a:solidFill>
                  <a:schemeClr val="bg2">
                    <a:lumMod val="25000"/>
                  </a:schemeClr>
                </a:solidFill>
              </a:endParaRPr>
            </a:p>
          </p:txBody>
        </p:sp>
      </p:grpSp>
      <p:grpSp>
        <p:nvGrpSpPr>
          <p:cNvPr id="32" name="Group 31"/>
          <p:cNvGrpSpPr/>
          <p:nvPr/>
        </p:nvGrpSpPr>
        <p:grpSpPr>
          <a:xfrm>
            <a:off x="232965" y="4961123"/>
            <a:ext cx="8678070" cy="700125"/>
            <a:chOff x="327783" y="4818940"/>
            <a:chExt cx="8678070" cy="700125"/>
          </a:xfrm>
        </p:grpSpPr>
        <p:sp>
          <p:nvSpPr>
            <p:cNvPr id="27" name="Rectangle 26"/>
            <p:cNvSpPr/>
            <p:nvPr/>
          </p:nvSpPr>
          <p:spPr>
            <a:xfrm>
              <a:off x="327783" y="4818940"/>
              <a:ext cx="8593781" cy="700125"/>
            </a:xfrm>
            <a:prstGeom prst="rect">
              <a:avLst/>
            </a:prstGeom>
            <a:solidFill>
              <a:schemeClr val="bg1"/>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9" name="Group 18"/>
            <p:cNvGrpSpPr/>
            <p:nvPr/>
          </p:nvGrpSpPr>
          <p:grpSpPr>
            <a:xfrm>
              <a:off x="465891" y="4909409"/>
              <a:ext cx="8539962" cy="519188"/>
              <a:chOff x="465891" y="4909409"/>
              <a:chExt cx="8539962" cy="519188"/>
            </a:xfrm>
          </p:grpSpPr>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891" y="4909409"/>
                <a:ext cx="936000" cy="519188"/>
              </a:xfrm>
              <a:prstGeom prst="rect">
                <a:avLst/>
              </a:prstGeom>
            </p:spPr>
          </p:pic>
          <p:sp>
            <p:nvSpPr>
              <p:cNvPr id="15" name="Subtitle 2"/>
              <p:cNvSpPr txBox="1">
                <a:spLocks/>
              </p:cNvSpPr>
              <p:nvPr/>
            </p:nvSpPr>
            <p:spPr>
              <a:xfrm>
                <a:off x="1451234" y="5019916"/>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dirty="0" err="1" smtClean="0">
                    <a:solidFill>
                      <a:schemeClr val="bg2">
                        <a:lumMod val="25000"/>
                      </a:schemeClr>
                    </a:solidFill>
                  </a:rPr>
                  <a:t>Κονοτικό</a:t>
                </a:r>
                <a:r>
                  <a:rPr lang="el-GR" sz="1200" dirty="0" smtClean="0">
                    <a:solidFill>
                      <a:schemeClr val="bg2">
                        <a:lumMod val="25000"/>
                      </a:schemeClr>
                    </a:solidFill>
                  </a:rPr>
                  <a:t> Συμβούλιο </a:t>
                </a:r>
                <a:r>
                  <a:rPr lang="el-GR" sz="1200" dirty="0" err="1" smtClean="0">
                    <a:solidFill>
                      <a:schemeClr val="bg2">
                        <a:lumMod val="25000"/>
                      </a:schemeClr>
                    </a:solidFill>
                  </a:rPr>
                  <a:t>Βορόκληνης</a:t>
                </a:r>
                <a:r>
                  <a:rPr lang="el-GR" sz="1200" dirty="0" smtClean="0">
                    <a:solidFill>
                      <a:schemeClr val="bg2">
                        <a:lumMod val="25000"/>
                      </a:schemeClr>
                    </a:solidFill>
                  </a:rPr>
                  <a:t>: </a:t>
                </a:r>
                <a:r>
                  <a:rPr lang="el-GR" sz="1200" u="sng" dirty="0">
                    <a:hlinkClick r:id="rId11"/>
                  </a:rPr>
                  <a:t>www.voroklini.org</a:t>
                </a:r>
                <a:endParaRPr lang="en-GB" sz="1200" dirty="0">
                  <a:solidFill>
                    <a:schemeClr val="bg2">
                      <a:lumMod val="25000"/>
                    </a:schemeClr>
                  </a:solidFill>
                </a:endParaRPr>
              </a:p>
            </p:txBody>
          </p:sp>
        </p:grpSp>
      </p:grpSp>
      <p:grpSp>
        <p:nvGrpSpPr>
          <p:cNvPr id="31" name="Group 30"/>
          <p:cNvGrpSpPr/>
          <p:nvPr/>
        </p:nvGrpSpPr>
        <p:grpSpPr>
          <a:xfrm>
            <a:off x="232965" y="4199299"/>
            <a:ext cx="8678070" cy="700125"/>
            <a:chOff x="327783" y="4057116"/>
            <a:chExt cx="8678070" cy="700125"/>
          </a:xfrm>
        </p:grpSpPr>
        <p:sp>
          <p:nvSpPr>
            <p:cNvPr id="26" name="Rectangle 25"/>
            <p:cNvSpPr/>
            <p:nvPr/>
          </p:nvSpPr>
          <p:spPr>
            <a:xfrm>
              <a:off x="327783" y="4057116"/>
              <a:ext cx="8593781" cy="700125"/>
            </a:xfrm>
            <a:prstGeom prst="rect">
              <a:avLst/>
            </a:prstGeom>
            <a:solidFill>
              <a:schemeClr val="bg1"/>
            </a:solidFill>
            <a:ln>
              <a:solidFill>
                <a:schemeClr val="bg1"/>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7" name="Group 16"/>
            <p:cNvGrpSpPr/>
            <p:nvPr/>
          </p:nvGrpSpPr>
          <p:grpSpPr>
            <a:xfrm>
              <a:off x="633847" y="4118092"/>
              <a:ext cx="8372006" cy="576000"/>
              <a:chOff x="633847" y="4049422"/>
              <a:chExt cx="8372006" cy="576000"/>
            </a:xfrm>
          </p:grpSpPr>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6213" r="6213"/>
              <a:stretch/>
            </p:blipFill>
            <p:spPr>
              <a:xfrm>
                <a:off x="633847" y="4049422"/>
                <a:ext cx="504579" cy="576000"/>
              </a:xfrm>
              <a:prstGeom prst="rect">
                <a:avLst/>
              </a:prstGeom>
            </p:spPr>
          </p:pic>
          <p:sp>
            <p:nvSpPr>
              <p:cNvPr id="16" name="Subtitle 2"/>
              <p:cNvSpPr txBox="1">
                <a:spLocks/>
              </p:cNvSpPr>
              <p:nvPr/>
            </p:nvSpPr>
            <p:spPr>
              <a:xfrm>
                <a:off x="1451234" y="4189063"/>
                <a:ext cx="7554619" cy="4038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000" kern="1200">
                    <a:solidFill>
                      <a:schemeClr val="tx1">
                        <a:tint val="75000"/>
                      </a:schemeClr>
                    </a:solidFill>
                    <a:latin typeface="Century Gothic"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Century Gothic"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entury Gothic"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entury Gothic"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200" dirty="0" smtClean="0">
                    <a:solidFill>
                      <a:schemeClr val="bg2">
                        <a:lumMod val="25000"/>
                      </a:schemeClr>
                    </a:solidFill>
                  </a:rPr>
                  <a:t>Τμήμα Δασών: </a:t>
                </a:r>
                <a:r>
                  <a:rPr lang="el-GR" sz="1200" dirty="0" smtClean="0">
                    <a:hlinkClick r:id="rId13"/>
                  </a:rPr>
                  <a:t>www.moa.gov.cy/moa/fd/fd.nsf</a:t>
                </a:r>
                <a:r>
                  <a:rPr lang="en-GB" sz="1200" dirty="0" smtClean="0">
                    <a:solidFill>
                      <a:schemeClr val="bg2">
                        <a:lumMod val="25000"/>
                      </a:schemeClr>
                    </a:solidFill>
                  </a:rPr>
                  <a:t> </a:t>
                </a:r>
                <a:endParaRPr lang="el-GR" sz="1200" dirty="0"/>
              </a:p>
              <a:p>
                <a:pPr algn="l"/>
                <a:endParaRPr lang="el-GR" sz="1200" dirty="0"/>
              </a:p>
              <a:p>
                <a:pPr algn="l"/>
                <a:endParaRPr lang="en-GB" sz="1200" dirty="0">
                  <a:solidFill>
                    <a:schemeClr val="bg2">
                      <a:lumMod val="25000"/>
                    </a:schemeClr>
                  </a:solidFill>
                </a:endParaRPr>
              </a:p>
            </p:txBody>
          </p:sp>
        </p:grpSp>
      </p:grpSp>
      <p:pic>
        <p:nvPicPr>
          <p:cNvPr id="33" name="Picture 2" descr="http://ec.europa.eu/environment/life/toolkit/comtools/resources/images/life.jpg"/>
          <p:cNvPicPr>
            <a:picLocks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31640" y="615210"/>
            <a:ext cx="828000" cy="67731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34" name="Picture 4" descr="http://ec.europa.eu/environment/life/toolkit/comtools/resources/images/natura2000.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6542" y="569815"/>
            <a:ext cx="833590" cy="753187"/>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472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1000"/>
                                        <p:tgtEl>
                                          <p:spTgt spid="28"/>
                                        </p:tgtEl>
                                      </p:cBhvr>
                                    </p:animEffect>
                                  </p:childTnLst>
                                </p:cTn>
                              </p:par>
                            </p:childTnLst>
                          </p:cTn>
                        </p:par>
                        <p:par>
                          <p:cTn id="8" fill="hold">
                            <p:stCondLst>
                              <p:cond delay="10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1000"/>
                                        <p:tgtEl>
                                          <p:spTgt spid="29"/>
                                        </p:tgtEl>
                                      </p:cBhvr>
                                    </p:animEffect>
                                  </p:childTnLst>
                                </p:cTn>
                              </p:par>
                            </p:childTnLst>
                          </p:cTn>
                        </p:par>
                        <p:par>
                          <p:cTn id="12" fill="hold">
                            <p:stCondLst>
                              <p:cond delay="2000"/>
                            </p:stCondLst>
                            <p:childTnLst>
                              <p:par>
                                <p:cTn id="13" presetID="14" presetClass="entr" presetSubtype="1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1000"/>
                                        <p:tgtEl>
                                          <p:spTgt spid="30"/>
                                        </p:tgtEl>
                                      </p:cBhvr>
                                    </p:animEffect>
                                  </p:childTnLst>
                                </p:cTn>
                              </p:par>
                            </p:childTnLst>
                          </p:cTn>
                        </p:par>
                        <p:par>
                          <p:cTn id="16" fill="hold">
                            <p:stCondLst>
                              <p:cond delay="3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1000"/>
                                        <p:tgtEl>
                                          <p:spTgt spid="31"/>
                                        </p:tgtEl>
                                      </p:cBhvr>
                                    </p:animEffect>
                                  </p:childTnLst>
                                </p:cTn>
                              </p:par>
                            </p:childTnLst>
                          </p:cTn>
                        </p:par>
                        <p:par>
                          <p:cTn id="20" fill="hold">
                            <p:stCondLst>
                              <p:cond delay="4000"/>
                            </p:stCondLst>
                            <p:childTnLst>
                              <p:par>
                                <p:cTn id="21" presetID="14" presetClass="entr" presetSubtype="1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1000"/>
                                        <p:tgtEl>
                                          <p:spTgt spid="32"/>
                                        </p:tgtEl>
                                      </p:cBhvr>
                                    </p:animEffect>
                                  </p:childTnLst>
                                </p:cTn>
                              </p:par>
                            </p:childTnLst>
                          </p:cTn>
                        </p:par>
                        <p:par>
                          <p:cTn id="24" fill="hold">
                            <p:stCondLst>
                              <p:cond delay="5000"/>
                            </p:stCondLst>
                            <p:childTnLst>
                              <p:par>
                                <p:cTn id="25" presetID="3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ppt_w</p:attrName>
                                        </p:attrNameLst>
                                      </p:cBhvr>
                                      <p:tavLst>
                                        <p:tav tm="0">
                                          <p:val>
                                            <p:fltVal val="0"/>
                                          </p:val>
                                        </p:tav>
                                        <p:tav tm="100000">
                                          <p:val>
                                            <p:strVal val="#ppt_w"/>
                                          </p:val>
                                        </p:tav>
                                      </p:tavLst>
                                    </p:anim>
                                    <p:anim calcmode="lin" valueType="num">
                                      <p:cBhvr>
                                        <p:cTn id="28" dur="1000" fill="hold"/>
                                        <p:tgtEl>
                                          <p:spTgt spid="10"/>
                                        </p:tgtEl>
                                        <p:attrNameLst>
                                          <p:attrName>ppt_h</p:attrName>
                                        </p:attrNameLst>
                                      </p:cBhvr>
                                      <p:tavLst>
                                        <p:tav tm="0">
                                          <p:val>
                                            <p:fltVal val="0"/>
                                          </p:val>
                                        </p:tav>
                                        <p:tav tm="100000">
                                          <p:val>
                                            <p:strVal val="#ppt_h"/>
                                          </p:val>
                                        </p:tav>
                                      </p:tavLst>
                                    </p:anim>
                                    <p:anim calcmode="lin" valueType="num">
                                      <p:cBhvr>
                                        <p:cTn id="29" dur="1000" fill="hold"/>
                                        <p:tgtEl>
                                          <p:spTgt spid="10"/>
                                        </p:tgtEl>
                                        <p:attrNameLst>
                                          <p:attrName>style.rotation</p:attrName>
                                        </p:attrNameLst>
                                      </p:cBhvr>
                                      <p:tavLst>
                                        <p:tav tm="0">
                                          <p:val>
                                            <p:fltVal val="90"/>
                                          </p:val>
                                        </p:tav>
                                        <p:tav tm="100000">
                                          <p:val>
                                            <p:fltVal val="0"/>
                                          </p:val>
                                        </p:tav>
                                      </p:tavLst>
                                    </p:anim>
                                    <p:animEffect transition="in" filter="fade">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532" y="1804346"/>
            <a:ext cx="5871282" cy="3932800"/>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5"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Υπηρεσίες υγιών οικοσυστημάτων</a:t>
            </a:r>
            <a:endParaRPr lang="el-GR" sz="2400" dirty="0">
              <a:solidFill>
                <a:srgbClr val="92D050"/>
              </a:solidFill>
            </a:endParaRPr>
          </a:p>
        </p:txBody>
      </p:sp>
      <p:sp>
        <p:nvSpPr>
          <p:cNvPr id="6"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grpSp>
        <p:nvGrpSpPr>
          <p:cNvPr id="7" name="Group 6"/>
          <p:cNvGrpSpPr/>
          <p:nvPr/>
        </p:nvGrpSpPr>
        <p:grpSpPr>
          <a:xfrm>
            <a:off x="50125" y="2636912"/>
            <a:ext cx="2355307" cy="3738337"/>
            <a:chOff x="4995321" y="1584093"/>
            <a:chExt cx="2655790" cy="3738337"/>
          </a:xfrm>
        </p:grpSpPr>
        <p:sp>
          <p:nvSpPr>
            <p:cNvPr id="8" name="Oval 7"/>
            <p:cNvSpPr/>
            <p:nvPr/>
          </p:nvSpPr>
          <p:spPr>
            <a:xfrm>
              <a:off x="5161278" y="1800117"/>
              <a:ext cx="2361159" cy="3456383"/>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itle 1"/>
            <p:cNvSpPr txBox="1">
              <a:spLocks/>
            </p:cNvSpPr>
            <p:nvPr/>
          </p:nvSpPr>
          <p:spPr>
            <a:xfrm>
              <a:off x="4995321" y="1584093"/>
              <a:ext cx="2655790" cy="373833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spcAft>
                  <a:spcPts val="600"/>
                </a:spcAft>
              </a:pPr>
              <a:r>
                <a:rPr lang="el-GR" sz="2400" dirty="0" smtClean="0">
                  <a:solidFill>
                    <a:schemeClr val="tx1"/>
                  </a:solidFill>
                </a:rPr>
                <a:t>  </a:t>
              </a:r>
              <a:r>
                <a:rPr lang="el-GR" sz="1800" dirty="0" smtClean="0">
                  <a:solidFill>
                    <a:schemeClr val="tx1"/>
                  </a:solidFill>
                </a:rPr>
                <a:t>Τα υγιή οικοσυστήματα παρέχουν υπηρεσίες σημαντικές για τη διαβίωση του ανθρώπου</a:t>
              </a:r>
            </a:p>
          </p:txBody>
        </p:sp>
      </p:grpSp>
    </p:spTree>
    <p:extLst>
      <p:ext uri="{BB962C8B-B14F-4D97-AF65-F5344CB8AC3E}">
        <p14:creationId xmlns:p14="http://schemas.microsoft.com/office/powerpoint/2010/main" val="836874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263157" y="1585399"/>
            <a:ext cx="3776466" cy="3738337"/>
            <a:chOff x="4853769" y="1585399"/>
            <a:chExt cx="4202455" cy="3738337"/>
          </a:xfrm>
        </p:grpSpPr>
        <p:sp>
          <p:nvSpPr>
            <p:cNvPr id="15" name="Oval 14"/>
            <p:cNvSpPr/>
            <p:nvPr/>
          </p:nvSpPr>
          <p:spPr>
            <a:xfrm>
              <a:off x="4853769" y="1905879"/>
              <a:ext cx="4202455" cy="3024336"/>
            </a:xfrm>
            <a:prstGeom prst="ellipse">
              <a:avLst/>
            </a:prstGeom>
            <a:noFill/>
            <a:ln w="38100">
              <a:solidFill>
                <a:srgbClr val="F3CC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Title 1"/>
            <p:cNvSpPr txBox="1">
              <a:spLocks/>
            </p:cNvSpPr>
            <p:nvPr/>
          </p:nvSpPr>
          <p:spPr>
            <a:xfrm>
              <a:off x="5627101" y="1585399"/>
              <a:ext cx="2655791" cy="3738337"/>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spcAft>
                  <a:spcPts val="600"/>
                </a:spcAft>
              </a:pPr>
              <a:r>
                <a:rPr lang="el-GR" sz="2400" dirty="0" smtClean="0">
                  <a:solidFill>
                    <a:schemeClr val="tx1"/>
                  </a:solidFill>
                </a:rPr>
                <a:t>  </a:t>
              </a:r>
              <a:r>
                <a:rPr lang="el-GR" sz="1800" dirty="0" smtClean="0">
                  <a:solidFill>
                    <a:schemeClr val="tx1"/>
                  </a:solidFill>
                </a:rPr>
                <a:t>Τα φυτά με τη φωτοσύνθεση:</a:t>
              </a:r>
            </a:p>
            <a:p>
              <a:pPr>
                <a:spcAft>
                  <a:spcPts val="600"/>
                </a:spcAft>
              </a:pPr>
              <a:r>
                <a:rPr lang="el-GR" sz="1800" dirty="0" smtClean="0">
                  <a:solidFill>
                    <a:srgbClr val="FFC000"/>
                  </a:solidFill>
                </a:rPr>
                <a:t>-</a:t>
              </a:r>
              <a:r>
                <a:rPr lang="el-GR" sz="1800" dirty="0" smtClean="0">
                  <a:solidFill>
                    <a:schemeClr val="tx1"/>
                  </a:solidFill>
                </a:rPr>
                <a:t> καθαρίζουν την ατμόσφαιρα από το διοξείδιο του άνθρακα</a:t>
              </a:r>
            </a:p>
            <a:p>
              <a:r>
                <a:rPr lang="el-GR" sz="1800" dirty="0" smtClean="0">
                  <a:solidFill>
                    <a:srgbClr val="FFC000"/>
                  </a:solidFill>
                </a:rPr>
                <a:t>- </a:t>
              </a:r>
              <a:r>
                <a:rPr lang="el-GR" sz="1800" dirty="0">
                  <a:solidFill>
                    <a:schemeClr val="tx1"/>
                  </a:solidFill>
                </a:rPr>
                <a:t>μ</a:t>
              </a:r>
              <a:r>
                <a:rPr lang="el-GR" sz="1800" dirty="0" smtClean="0">
                  <a:solidFill>
                    <a:schemeClr val="tx1"/>
                  </a:solidFill>
                </a:rPr>
                <a:t>ας προσφέρουν οξυγόνο.</a:t>
              </a:r>
            </a:p>
          </p:txBody>
        </p:sp>
      </p:grpSp>
      <p:sp>
        <p:nvSpPr>
          <p:cNvPr id="22" name="Title 1"/>
          <p:cNvSpPr txBox="1">
            <a:spLocks/>
          </p:cNvSpPr>
          <p:nvPr/>
        </p:nvSpPr>
        <p:spPr>
          <a:xfrm>
            <a:off x="204192" y="831633"/>
            <a:ext cx="8229600" cy="78068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000" b="1" kern="1200">
                <a:solidFill>
                  <a:srgbClr val="00B0F0"/>
                </a:solidFill>
                <a:latin typeface="Century Gothic" pitchFamily="34" charset="0"/>
                <a:ea typeface="+mj-ea"/>
                <a:cs typeface="+mj-cs"/>
              </a:defRPr>
            </a:lvl1pPr>
          </a:lstStyle>
          <a:p>
            <a:pPr algn="l"/>
            <a:r>
              <a:rPr lang="el-GR" sz="2400" dirty="0" smtClean="0">
                <a:solidFill>
                  <a:srgbClr val="92D050"/>
                </a:solidFill>
              </a:rPr>
              <a:t>Φωτοσύνθεση</a:t>
            </a:r>
            <a:endParaRPr lang="el-GR" sz="2400" dirty="0">
              <a:solidFill>
                <a:srgbClr val="92D050"/>
              </a:solidFill>
            </a:endParaRPr>
          </a:p>
        </p:txBody>
      </p:sp>
      <p:grpSp>
        <p:nvGrpSpPr>
          <p:cNvPr id="19" name="Group 18"/>
          <p:cNvGrpSpPr/>
          <p:nvPr/>
        </p:nvGrpSpPr>
        <p:grpSpPr>
          <a:xfrm>
            <a:off x="467544" y="1612318"/>
            <a:ext cx="4648470" cy="4680000"/>
            <a:chOff x="3131840" y="1628800"/>
            <a:chExt cx="5629941" cy="3963429"/>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1628800"/>
              <a:ext cx="5616624" cy="3963429"/>
            </a:xfrm>
            <a:prstGeom prst="rect">
              <a:avLst/>
            </a:prstGeom>
            <a:solidFill>
              <a:schemeClr val="tx2">
                <a:lumMod val="60000"/>
                <a:lumOff val="40000"/>
              </a:schemeClr>
            </a:solidFill>
            <a:ln>
              <a:noFill/>
            </a:ln>
            <a:scene3d>
              <a:camera prst="orthographicFront"/>
              <a:lightRig rig="threePt" dir="t">
                <a:rot lat="0" lon="0" rev="1800000"/>
              </a:lightRig>
            </a:scene3d>
            <a:sp3d extrusionH="165100">
              <a:bevelT w="127000" h="101600" prst="riblet"/>
              <a:bevelB w="31750" h="127000"/>
            </a:sp3d>
          </p:spPr>
        </p:pic>
        <p:sp>
          <p:nvSpPr>
            <p:cNvPr id="21" name="TextBox 20"/>
            <p:cNvSpPr txBox="1"/>
            <p:nvPr/>
          </p:nvSpPr>
          <p:spPr>
            <a:xfrm rot="2458117">
              <a:off x="4549918" y="2508273"/>
              <a:ext cx="1971701" cy="260652"/>
            </a:xfrm>
            <a:prstGeom prst="rect">
              <a:avLst/>
            </a:prstGeom>
            <a:noFill/>
          </p:spPr>
          <p:txBody>
            <a:bodyPr wrap="square" rtlCol="0">
              <a:spAutoFit/>
            </a:bodyPr>
            <a:lstStyle/>
            <a:p>
              <a:r>
                <a:rPr lang="el-GR" sz="1400" b="1" dirty="0" smtClean="0"/>
                <a:t>ΗΛΙΑΚΗ ΕΝΕΡΓΕΙΑ</a:t>
              </a:r>
              <a:endParaRPr lang="el-GR" sz="1400" b="1" dirty="0"/>
            </a:p>
          </p:txBody>
        </p:sp>
        <p:sp>
          <p:nvSpPr>
            <p:cNvPr id="23" name="TextBox 22"/>
            <p:cNvSpPr txBox="1"/>
            <p:nvPr/>
          </p:nvSpPr>
          <p:spPr>
            <a:xfrm>
              <a:off x="3765738" y="3647636"/>
              <a:ext cx="1635680" cy="443108"/>
            </a:xfrm>
            <a:prstGeom prst="rect">
              <a:avLst/>
            </a:prstGeom>
            <a:noFill/>
          </p:spPr>
          <p:txBody>
            <a:bodyPr wrap="square" rtlCol="0">
              <a:spAutoFit/>
            </a:bodyPr>
            <a:lstStyle/>
            <a:p>
              <a:pPr algn="ctr"/>
              <a:r>
                <a:rPr lang="el-GR" sz="1400" b="1" dirty="0" smtClean="0"/>
                <a:t>ΔΙΟΞΕΙΔΙΟ ΤΟΥ ΑΝΘΡΑΚΑ</a:t>
              </a:r>
              <a:endParaRPr lang="el-GR" sz="1400" b="1" dirty="0"/>
            </a:p>
          </p:txBody>
        </p:sp>
        <p:sp>
          <p:nvSpPr>
            <p:cNvPr id="24" name="TextBox 23"/>
            <p:cNvSpPr txBox="1"/>
            <p:nvPr/>
          </p:nvSpPr>
          <p:spPr>
            <a:xfrm>
              <a:off x="7558150" y="3059668"/>
              <a:ext cx="1203631" cy="260652"/>
            </a:xfrm>
            <a:prstGeom prst="rect">
              <a:avLst/>
            </a:prstGeom>
            <a:noFill/>
          </p:spPr>
          <p:txBody>
            <a:bodyPr wrap="square" rtlCol="0">
              <a:spAutoFit/>
            </a:bodyPr>
            <a:lstStyle/>
            <a:p>
              <a:r>
                <a:rPr lang="el-GR" sz="1400" b="1" dirty="0" smtClean="0"/>
                <a:t>ΟΞΥΓΟΝΟ</a:t>
              </a:r>
              <a:endParaRPr lang="el-GR" sz="1400" b="1" dirty="0"/>
            </a:p>
          </p:txBody>
        </p:sp>
        <p:sp>
          <p:nvSpPr>
            <p:cNvPr id="25" name="TextBox 24"/>
            <p:cNvSpPr txBox="1"/>
            <p:nvPr/>
          </p:nvSpPr>
          <p:spPr>
            <a:xfrm>
              <a:off x="3800415" y="4941166"/>
              <a:ext cx="1059617" cy="260652"/>
            </a:xfrm>
            <a:prstGeom prst="rect">
              <a:avLst/>
            </a:prstGeom>
            <a:noFill/>
          </p:spPr>
          <p:txBody>
            <a:bodyPr wrap="square" rtlCol="0">
              <a:spAutoFit/>
            </a:bodyPr>
            <a:lstStyle/>
            <a:p>
              <a:r>
                <a:rPr lang="el-GR" sz="1400" b="1" dirty="0" smtClean="0"/>
                <a:t>ΝΕΡΟ</a:t>
              </a:r>
              <a:endParaRPr lang="el-GR" sz="1400" b="1" dirty="0"/>
            </a:p>
          </p:txBody>
        </p:sp>
      </p:grpSp>
      <p:sp>
        <p:nvSpPr>
          <p:cNvPr id="17" name="Title 1"/>
          <p:cNvSpPr>
            <a:spLocks noGrp="1"/>
          </p:cNvSpPr>
          <p:nvPr>
            <p:ph type="title"/>
          </p:nvPr>
        </p:nvSpPr>
        <p:spPr>
          <a:xfrm>
            <a:off x="-252536" y="476672"/>
            <a:ext cx="7848872" cy="780685"/>
          </a:xfrm>
          <a:effectLst/>
        </p:spPr>
        <p:txBody>
          <a:bodyPr>
            <a:normAutofit/>
          </a:bodyPr>
          <a:lstStyle/>
          <a:p>
            <a:pPr algn="l"/>
            <a:r>
              <a:rPr lang="el-GR" sz="3200" dirty="0"/>
              <a:t> </a:t>
            </a:r>
            <a:r>
              <a:rPr lang="el-GR" sz="3200" dirty="0" smtClean="0"/>
              <a:t>   </a:t>
            </a:r>
            <a:r>
              <a:rPr lang="el-GR" sz="3200" dirty="0" smtClean="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rPr>
              <a:t>ΑΞΙΑ ΤΗΣ ΒΙΟΠΟΙΚΙΛΟΤΗΤΑΣ</a:t>
            </a:r>
            <a:endParaRPr lang="el-GR" sz="3200" dirty="0">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5400000" scaled="1"/>
                <a:tileRect/>
              </a:gradFill>
              <a:effectLst>
                <a:outerShdw blurRad="50800" dist="38100" dir="13500000" algn="br" rotWithShape="0">
                  <a:prstClr val="black">
                    <a:alpha val="40000"/>
                  </a:prstClr>
                </a:outerShdw>
              </a:effectLst>
            </a:endParaRPr>
          </a:p>
        </p:txBody>
      </p:sp>
    </p:spTree>
    <p:extLst>
      <p:ext uri="{BB962C8B-B14F-4D97-AF65-F5344CB8AC3E}">
        <p14:creationId xmlns:p14="http://schemas.microsoft.com/office/powerpoint/2010/main" val="31005016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7391</TotalTime>
  <Words>6276</Words>
  <Application>Microsoft Office PowerPoint</Application>
  <PresentationFormat>On-screen Show (4:3)</PresentationFormat>
  <Paragraphs>947</Paragraphs>
  <Slides>71</Slides>
  <Notes>71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Adobe Heiti Std R</vt:lpstr>
      <vt:lpstr>Arial</vt:lpstr>
      <vt:lpstr>Calibri</vt:lpstr>
      <vt:lpstr>Century Gothic</vt:lpstr>
      <vt:lpstr>CenturyGothic-Italic</vt:lpstr>
      <vt:lpstr>FedraSerifAGR-BookTF</vt:lpstr>
      <vt:lpstr>Times New Roman</vt:lpstr>
      <vt:lpstr>Wingdings</vt:lpstr>
      <vt:lpstr>Office Theme</vt:lpstr>
      <vt:lpstr>  Η ΛΙΜΝΗ ΤΗΣ ΟΡΟΚΛΙΝΗΣ</vt:lpstr>
      <vt:lpstr>    ΒΙΟΠΟΙΚΙΛΟΤΗΤΑ</vt:lpstr>
      <vt:lpstr>    ΒΙΟΠΟΙΚΙΛΟΤΗΤΑ</vt:lpstr>
      <vt:lpstr>    ΒΙΟΠΟΙΚΙΛΟΤΗΤΑ</vt:lpstr>
      <vt:lpstr>    ΒΙΟΠΟΙΚΙΛΟΤΗΤΑ</vt:lpstr>
      <vt:lpstr>    ΒΙΟΠΟΙΚΙΛΟΤΗΤΑ</vt:lpstr>
      <vt:lpstr>    ΒΙΟΠΟΙΚΙΛΟΤΗΤΑ</vt:lpstr>
      <vt:lpstr>    ΑΞΙΑ ΤΗΣ ΒΙΟΠΟΙΚΙΛΟΤΗΤΑΣ</vt:lpstr>
      <vt:lpstr>    ΑΞΙΑ ΤΗΣ ΒΙΟΠΟΙΚΙΛΟΤΗΤΑΣ</vt:lpstr>
      <vt:lpstr>    ΑΞΙΑ ΤΗΣ ΒΙΟΠΟΙΚΙΛΟΤΗΤΑΣ</vt:lpstr>
      <vt:lpstr>    ΑΞΙΑ ΤΗΣ ΒΙΟΠΟΙΚΙΛΟΤΗΤΑΣ</vt:lpstr>
      <vt:lpstr>    ΑΞΙΑ ΤΗΣ ΒΙΟΠΟΙΚΙΛΟΤΗΤΑΣ</vt:lpstr>
      <vt:lpstr>    ΑΞΙΑ ΤΗΣ ΒΙΟΠΟΙΚΙΛΟΤΗΤΑΣ</vt:lpstr>
      <vt:lpstr>PowerPoint Presentation</vt:lpstr>
      <vt:lpstr>    ΑΞΙΑ ΤΗΣ ΒΙΟΠΟΙΚΙΛΟΤΗΤΑΣ</vt:lpstr>
      <vt:lpstr>    ΑΞΙΑ ΤΗΣ ΒΙΟΠΟΙΚΙΛΟΤΗΤΑΣ</vt:lpstr>
      <vt:lpstr>    ΑΞΙΑ ΤΗΣ ΒΙΟΠΟΙΚΙΛΟΤΗΤΑΣ</vt:lpstr>
      <vt:lpstr>    ΑΞΙΑ ΤΗΣ ΒΙΟΠΟΙΚΙΛΟΤΗΤΑΣ</vt:lpstr>
      <vt:lpstr>    ΑΠΕΙΛΕΣ ΓΙΑ ΤΗ ΒΙΟΠΟΙΚΙΛΟΤΗΤΑ</vt:lpstr>
      <vt:lpstr>    ΑΠΕΙΛΕΣ ΓΙΑ ΤΗ ΒΙΟΠΟΙΚΙΛΟΤΗΤΑ</vt:lpstr>
      <vt:lpstr>    ΑΠΕΙΛΕΣ ΓΙΑ ΤΗ ΒΙΟΠΟΙΚΙΛΟΤΗΤΑ</vt:lpstr>
      <vt:lpstr>    ΑΠΕΙΛΕΣ ΓΙΑ ΤΗ ΒΙΟΠΟΙΚΙΛΟΤΗΤΑ</vt:lpstr>
      <vt:lpstr>    ΑΠΕΙΛΕΣ ΓΙΑ ΤΗ ΒΙΟΠΟΙΚΙΛΟΤΗΤΑ</vt:lpstr>
      <vt:lpstr>    ΑΠΕΙΛΕΣ ΓΙΑ ΤΗ ΒΙΟΠΟΙΚΙΛΟΤΗΤΑ</vt:lpstr>
      <vt:lpstr>    ΠΡΟΣΤΑΣΙΑ ΤΗΣ ΒΙΟΠΟΙΚΙΛΟΤΗΤΑΣ</vt:lpstr>
      <vt:lpstr>    ΠΡΟΣΤΑΣΙΑ ΤΗΣ ΒΙΟΠΟΙΚΙΛΟΤΗΤΑΣ</vt:lpstr>
      <vt:lpstr>    ΠΡΟΣΤΑΣΙΑ ΤΗΣ ΒΙΟΠΟΙΚΙΛΟΤΗΤΑΣ</vt:lpstr>
      <vt:lpstr>    ΠΡΟΣΤΑΣΙΑ ΤΗΣ ΒΙΟΠΟΙΚΙΛΟΤΗΤΑΣ</vt:lpstr>
      <vt:lpstr>    ΠΡΟΣΤΑΣΙΑ ΤΗΣ ΒΙΟΠΟΙΚΙΛΟΤΗΤΑΣ</vt:lpstr>
      <vt:lpstr>    ΒΙΟΠΟΙΚΙΛΟΤΗΤΑ ΤΗΣ ΚΥΠΡΟΥ</vt:lpstr>
      <vt:lpstr>    ΒΙΟΠΟΙΚΙΛΟΤΗΤΑ ΤΗΣ ΚΥΠΡΟΥ</vt:lpstr>
      <vt:lpstr>    ΒΙΟΠΟΙΚΙΛΟΤΗΤΑ ΤΗΣ ΚΥΠΡΟΥ</vt:lpstr>
      <vt:lpstr>    ΒΙΟΠΟΙΚΙΛΟΤΗΤΑ ΤΗΣ ΚΥΠΡΟΥ</vt:lpstr>
      <vt:lpstr>    ΒΙΟΠΟΙΚΙΛΟΤΗΤΑ ΤΗΣ ΚΥΠΡΟΥ</vt:lpstr>
      <vt:lpstr>    ΒΙΟΠΟΙΚΙΛΟΤΗΤΑ ΤΗΣ ΚΥΠΡΟΥ</vt:lpstr>
      <vt:lpstr>    ΜΕΤΑΝΑΣΤΕΥΣΗ ΠΟΥΛΙΩΝ</vt:lpstr>
      <vt:lpstr>    ΜΕΤΑΝΑΣΤΕΥΣΗ ΠΟΥΛΙΩΝ</vt:lpstr>
      <vt:lpstr>    ΜΕΤΑΝΑΣΤΕΥΣΗ ΠΟΥΛΙΩΝ</vt:lpstr>
      <vt:lpstr>    ΜΕΤΑΝΑΣΤΕΥΣΗ ΠΟΥΛΙΩΝ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Nature Conservation Unit; - Frederick University</dc:creator>
  <cp:lastModifiedBy>Sofia</cp:lastModifiedBy>
  <cp:revision>621</cp:revision>
  <dcterms:created xsi:type="dcterms:W3CDTF">2014-01-05T10:21:06Z</dcterms:created>
  <dcterms:modified xsi:type="dcterms:W3CDTF">2014-04-10T15:52:31Z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